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62" r:id="rId3"/>
    <p:sldId id="263" r:id="rId4"/>
    <p:sldId id="258" r:id="rId5"/>
    <p:sldId id="265" r:id="rId6"/>
    <p:sldId id="277" r:id="rId7"/>
    <p:sldId id="280" r:id="rId8"/>
    <p:sldId id="290" r:id="rId9"/>
    <p:sldId id="281" r:id="rId10"/>
    <p:sldId id="286" r:id="rId11"/>
    <p:sldId id="289" r:id="rId12"/>
    <p:sldId id="283" r:id="rId13"/>
    <p:sldId id="291" r:id="rId14"/>
    <p:sldId id="284" r:id="rId15"/>
    <p:sldId id="275" r:id="rId16"/>
    <p:sldId id="276" r:id="rId17"/>
    <p:sldId id="293" r:id="rId18"/>
    <p:sldId id="294" r:id="rId19"/>
    <p:sldId id="295" r:id="rId20"/>
    <p:sldId id="268" r:id="rId21"/>
    <p:sldId id="292" r:id="rId22"/>
    <p:sldId id="269" r:id="rId23"/>
    <p:sldId id="270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3" clrIdx="0"/>
  <p:cmAuthor id="1" name="LAN_HUONG" initials="L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 autoAdjust="0"/>
    <p:restoredTop sz="94643"/>
  </p:normalViewPr>
  <p:slideViewPr>
    <p:cSldViewPr>
      <p:cViewPr varScale="1">
        <p:scale>
          <a:sx n="105" d="100"/>
          <a:sy n="105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0-28T22:18:40.183" idx="1">
    <p:pos x="10" y="10"/>
    <p:text/>
  </p:cm>
  <p:cm authorId="0" dt="2013-10-28T22:18:48.570" idx="2">
    <p:pos x="166" y="166"/>
    <p:text/>
  </p:cm>
  <p:cm authorId="0" dt="2013-10-28T22:18:48.710" idx="3">
    <p:pos x="322" y="32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613EA-3F4E-4E49-B18A-ADE3909C7CE8}" type="datetimeFigureOut">
              <a:rPr lang="en-US" smtClean="0"/>
              <a:pPr/>
              <a:t>11/7/21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A604D-322A-4E8F-A7BC-2EBF56CBE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A604D-322A-4E8F-A7BC-2EBF56CBEE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6701A9-FE92-45EC-B335-FE8CBE9C51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F21DBE-6948-42B8-8570-9986D178C38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12B4BD-7CA6-43A5-BFAF-5EB74402A53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ADFAF9-571F-4C7F-AD37-A15710CC29A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6031-9F9A-4EBB-8972-16E8F7B843E1}" type="datetimeFigureOut">
              <a:rPr lang="en-US" smtClean="0"/>
              <a:pPr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8A8-1E33-4657-85D1-23452EB4A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6031-9F9A-4EBB-8972-16E8F7B843E1}" type="datetimeFigureOut">
              <a:rPr lang="en-US" smtClean="0"/>
              <a:pPr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8A8-1E33-4657-85D1-23452EB4A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6031-9F9A-4EBB-8972-16E8F7B843E1}" type="datetimeFigureOut">
              <a:rPr lang="en-US" smtClean="0"/>
              <a:pPr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8A8-1E33-4657-85D1-23452EB4A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6031-9F9A-4EBB-8972-16E8F7B843E1}" type="datetimeFigureOut">
              <a:rPr lang="en-US" smtClean="0"/>
              <a:pPr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8A8-1E33-4657-85D1-23452EB4A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6031-9F9A-4EBB-8972-16E8F7B843E1}" type="datetimeFigureOut">
              <a:rPr lang="en-US" smtClean="0"/>
              <a:pPr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8A8-1E33-4657-85D1-23452EB4A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6031-9F9A-4EBB-8972-16E8F7B843E1}" type="datetimeFigureOut">
              <a:rPr lang="en-US" smtClean="0"/>
              <a:pPr/>
              <a:t>11/7/21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8A8-1E33-4657-85D1-23452EB4A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6031-9F9A-4EBB-8972-16E8F7B843E1}" type="datetimeFigureOut">
              <a:rPr lang="en-US" smtClean="0"/>
              <a:pPr/>
              <a:t>11/7/21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8A8-1E33-4657-85D1-23452EB4A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6031-9F9A-4EBB-8972-16E8F7B843E1}" type="datetimeFigureOut">
              <a:rPr lang="en-US" smtClean="0"/>
              <a:pPr/>
              <a:t>11/7/21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8A8-1E33-4657-85D1-23452EB4A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6031-9F9A-4EBB-8972-16E8F7B843E1}" type="datetimeFigureOut">
              <a:rPr lang="en-US" smtClean="0"/>
              <a:pPr/>
              <a:t>11/7/21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8A8-1E33-4657-85D1-23452EB4A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6031-9F9A-4EBB-8972-16E8F7B843E1}" type="datetimeFigureOut">
              <a:rPr lang="en-US" smtClean="0"/>
              <a:pPr/>
              <a:t>11/7/21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8A8-1E33-4657-85D1-23452EB4A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6031-9F9A-4EBB-8972-16E8F7B843E1}" type="datetimeFigureOut">
              <a:rPr lang="en-US" smtClean="0"/>
              <a:pPr/>
              <a:t>11/7/21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58A8-1E33-4657-85D1-23452EB4A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06031-9F9A-4EBB-8972-16E8F7B843E1}" type="datetimeFigureOut">
              <a:rPr lang="en-US" smtClean="0"/>
              <a:pPr/>
              <a:t>11/7/21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58A8-1E33-4657-85D1-23452EB4A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6.jpeg"/><Relationship Id="rId5" Type="http://schemas.openxmlformats.org/officeDocument/2006/relationships/image" Target="../media/image4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E6B431-49C3-4AFD-B1C5-06E3C4B61FE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2" name="Picture 3" descr="C:\Users\LAN_HUONG\Downloads\TIEP_HUOC_LEN_DOAN_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00050"/>
            <a:ext cx="83058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1923" y="632752"/>
            <a:ext cx="759053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MÔN CÔNG NGHỆ 7</a:t>
            </a:r>
          </a:p>
          <a:p>
            <a:pPr>
              <a:defRPr/>
            </a:pPr>
            <a:endParaRPr lang="en-US" sz="6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1676400" y="5540375"/>
            <a:ext cx="7024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GV: </a:t>
            </a:r>
            <a:r>
              <a:rPr lang="en-US" sz="4000" b="1">
                <a:solidFill>
                  <a:srgbClr val="FF0000"/>
                </a:solidFill>
              </a:rPr>
              <a:t>TRẦN THỊ LAN HƯƠNG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071539" y="1000108"/>
            <a:ext cx="6643734" cy="5357850"/>
            <a:chOff x="0" y="0"/>
            <a:chExt cx="4147062" cy="4225925"/>
          </a:xfrm>
        </p:grpSpPr>
        <p:pic>
          <p:nvPicPr>
            <p:cNvPr id="20488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47800"/>
              <a:ext cx="1143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6" descr="untitl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6213" y="0"/>
              <a:ext cx="2514600" cy="1963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8887" y="1066800"/>
              <a:ext cx="6381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Arc 8"/>
            <p:cNvSpPr>
              <a:spLocks/>
            </p:cNvSpPr>
            <p:nvPr/>
          </p:nvSpPr>
          <p:spPr bwMode="auto">
            <a:xfrm rot="801782" flipH="1">
              <a:off x="728345" y="229893"/>
              <a:ext cx="811123" cy="1257872"/>
            </a:xfrm>
            <a:custGeom>
              <a:avLst/>
              <a:gdLst>
                <a:gd name="T0" fmla="*/ 2147483647 w 21600"/>
                <a:gd name="T1" fmla="*/ 0 h 23168"/>
                <a:gd name="T2" fmla="*/ 2147483647 w 21600"/>
                <a:gd name="T3" fmla="*/ 2147483647 h 23168"/>
                <a:gd name="T4" fmla="*/ 0 w 21600"/>
                <a:gd name="T5" fmla="*/ 2147483647 h 231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168"/>
                <a:gd name="T11" fmla="*/ 21600 w 21600"/>
                <a:gd name="T12" fmla="*/ 23168 h 23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168" fill="none" extrusionOk="0">
                  <a:moveTo>
                    <a:pt x="5611" y="-1"/>
                  </a:moveTo>
                  <a:cubicBezTo>
                    <a:pt x="15044" y="2537"/>
                    <a:pt x="21600" y="11089"/>
                    <a:pt x="21600" y="20858"/>
                  </a:cubicBezTo>
                  <a:cubicBezTo>
                    <a:pt x="21600" y="21629"/>
                    <a:pt x="21558" y="22400"/>
                    <a:pt x="21476" y="23168"/>
                  </a:cubicBezTo>
                </a:path>
                <a:path w="21600" h="23168" stroke="0" extrusionOk="0">
                  <a:moveTo>
                    <a:pt x="5611" y="-1"/>
                  </a:moveTo>
                  <a:cubicBezTo>
                    <a:pt x="15044" y="2537"/>
                    <a:pt x="21600" y="11089"/>
                    <a:pt x="21600" y="20858"/>
                  </a:cubicBezTo>
                  <a:cubicBezTo>
                    <a:pt x="21600" y="21629"/>
                    <a:pt x="21558" y="22400"/>
                    <a:pt x="21476" y="23168"/>
                  </a:cubicBezTo>
                  <a:lnTo>
                    <a:pt x="0" y="20858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Arc 9"/>
            <p:cNvSpPr>
              <a:spLocks/>
            </p:cNvSpPr>
            <p:nvPr/>
          </p:nvSpPr>
          <p:spPr bwMode="auto">
            <a:xfrm rot="17281989" flipH="1">
              <a:off x="312733" y="2233609"/>
              <a:ext cx="1470025" cy="1104900"/>
            </a:xfrm>
            <a:custGeom>
              <a:avLst/>
              <a:gdLst>
                <a:gd name="T0" fmla="*/ 2147483647 w 21492"/>
                <a:gd name="T1" fmla="*/ 0 h 19802"/>
                <a:gd name="T2" fmla="*/ 2147483647 w 21492"/>
                <a:gd name="T3" fmla="*/ 2147483647 h 19802"/>
                <a:gd name="T4" fmla="*/ 0 w 21492"/>
                <a:gd name="T5" fmla="*/ 2147483647 h 19802"/>
                <a:gd name="T6" fmla="*/ 0 60000 65536"/>
                <a:gd name="T7" fmla="*/ 0 60000 65536"/>
                <a:gd name="T8" fmla="*/ 0 60000 65536"/>
                <a:gd name="T9" fmla="*/ 0 w 21492"/>
                <a:gd name="T10" fmla="*/ 0 h 19802"/>
                <a:gd name="T11" fmla="*/ 21492 w 21492"/>
                <a:gd name="T12" fmla="*/ 19802 h 198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2" h="19802" fill="none" extrusionOk="0">
                  <a:moveTo>
                    <a:pt x="8627" y="-1"/>
                  </a:moveTo>
                  <a:cubicBezTo>
                    <a:pt x="15791" y="3120"/>
                    <a:pt x="20711" y="9868"/>
                    <a:pt x="21491" y="17644"/>
                  </a:cubicBezTo>
                </a:path>
                <a:path w="21492" h="19802" stroke="0" extrusionOk="0">
                  <a:moveTo>
                    <a:pt x="8627" y="-1"/>
                  </a:moveTo>
                  <a:cubicBezTo>
                    <a:pt x="15791" y="3120"/>
                    <a:pt x="20711" y="9868"/>
                    <a:pt x="21491" y="17644"/>
                  </a:cubicBezTo>
                  <a:lnTo>
                    <a:pt x="0" y="19802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Arc 11"/>
            <p:cNvSpPr>
              <a:spLocks/>
            </p:cNvSpPr>
            <p:nvPr/>
          </p:nvSpPr>
          <p:spPr bwMode="auto">
            <a:xfrm rot="11233286" flipH="1">
              <a:off x="2903614" y="2514600"/>
              <a:ext cx="922338" cy="1073150"/>
            </a:xfrm>
            <a:custGeom>
              <a:avLst/>
              <a:gdLst>
                <a:gd name="T0" fmla="*/ 2147483647 w 21599"/>
                <a:gd name="T1" fmla="*/ 0 h 19905"/>
                <a:gd name="T2" fmla="*/ 2147483647 w 21599"/>
                <a:gd name="T3" fmla="*/ 2147483647 h 19905"/>
                <a:gd name="T4" fmla="*/ 0 w 21599"/>
                <a:gd name="T5" fmla="*/ 2147483647 h 19905"/>
                <a:gd name="T6" fmla="*/ 0 60000 65536"/>
                <a:gd name="T7" fmla="*/ 0 60000 65536"/>
                <a:gd name="T8" fmla="*/ 0 60000 65536"/>
                <a:gd name="T9" fmla="*/ 0 w 21599"/>
                <a:gd name="T10" fmla="*/ 0 h 19905"/>
                <a:gd name="T11" fmla="*/ 21599 w 21599"/>
                <a:gd name="T12" fmla="*/ 19905 h 199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19905" fill="none" extrusionOk="0">
                  <a:moveTo>
                    <a:pt x="8387" y="-1"/>
                  </a:moveTo>
                  <a:cubicBezTo>
                    <a:pt x="16336" y="3349"/>
                    <a:pt x="21530" y="11106"/>
                    <a:pt x="21599" y="19731"/>
                  </a:cubicBezTo>
                </a:path>
                <a:path w="21599" h="19905" stroke="0" extrusionOk="0">
                  <a:moveTo>
                    <a:pt x="8387" y="-1"/>
                  </a:moveTo>
                  <a:cubicBezTo>
                    <a:pt x="16336" y="3349"/>
                    <a:pt x="21530" y="11106"/>
                    <a:pt x="21599" y="19731"/>
                  </a:cubicBezTo>
                  <a:lnTo>
                    <a:pt x="0" y="19905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Arc 12"/>
            <p:cNvSpPr>
              <a:spLocks/>
            </p:cNvSpPr>
            <p:nvPr/>
          </p:nvSpPr>
          <p:spPr bwMode="auto">
            <a:xfrm rot="5655447" flipH="1">
              <a:off x="2650328" y="317246"/>
              <a:ext cx="1054100" cy="957263"/>
            </a:xfrm>
            <a:custGeom>
              <a:avLst/>
              <a:gdLst>
                <a:gd name="T0" fmla="*/ 2147483647 w 21492"/>
                <a:gd name="T1" fmla="*/ 0 h 19817"/>
                <a:gd name="T2" fmla="*/ 2147483647 w 21492"/>
                <a:gd name="T3" fmla="*/ 2147483647 h 19817"/>
                <a:gd name="T4" fmla="*/ 0 w 21492"/>
                <a:gd name="T5" fmla="*/ 2147483647 h 19817"/>
                <a:gd name="T6" fmla="*/ 0 60000 65536"/>
                <a:gd name="T7" fmla="*/ 0 60000 65536"/>
                <a:gd name="T8" fmla="*/ 0 60000 65536"/>
                <a:gd name="T9" fmla="*/ 0 w 21492"/>
                <a:gd name="T10" fmla="*/ 0 h 19817"/>
                <a:gd name="T11" fmla="*/ 21492 w 21492"/>
                <a:gd name="T12" fmla="*/ 19817 h 198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2" h="19817" fill="none" extrusionOk="0">
                  <a:moveTo>
                    <a:pt x="8593" y="-1"/>
                  </a:moveTo>
                  <a:cubicBezTo>
                    <a:pt x="15774" y="3114"/>
                    <a:pt x="20709" y="9870"/>
                    <a:pt x="21491" y="17659"/>
                  </a:cubicBezTo>
                </a:path>
                <a:path w="21492" h="19817" stroke="0" extrusionOk="0">
                  <a:moveTo>
                    <a:pt x="8593" y="-1"/>
                  </a:moveTo>
                  <a:cubicBezTo>
                    <a:pt x="15774" y="3114"/>
                    <a:pt x="20709" y="9870"/>
                    <a:pt x="21491" y="17659"/>
                  </a:cubicBezTo>
                  <a:lnTo>
                    <a:pt x="0" y="19817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Text Box 16"/>
            <p:cNvSpPr txBox="1">
              <a:spLocks noChangeArrowheads="1"/>
            </p:cNvSpPr>
            <p:nvPr/>
          </p:nvSpPr>
          <p:spPr bwMode="auto">
            <a:xfrm>
              <a:off x="895350" y="1749425"/>
              <a:ext cx="10207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/>
                <a:t>Trứng</a:t>
              </a:r>
              <a:endParaRPr lang="en-SG" altLang="en-US" sz="2000" b="1"/>
            </a:p>
          </p:txBody>
        </p:sp>
        <p:sp>
          <p:nvSpPr>
            <p:cNvPr id="20496" name="Text Box 17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14668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/>
                <a:t>Sâu non</a:t>
              </a:r>
              <a:endParaRPr lang="en-SG" altLang="en-US" sz="2000" b="1"/>
            </a:p>
          </p:txBody>
        </p:sp>
        <p:sp>
          <p:nvSpPr>
            <p:cNvPr id="20497" name="Text Box 18"/>
            <p:cNvSpPr txBox="1">
              <a:spLocks noChangeArrowheads="1"/>
            </p:cNvSpPr>
            <p:nvPr/>
          </p:nvSpPr>
          <p:spPr bwMode="auto">
            <a:xfrm>
              <a:off x="822325" y="1052513"/>
              <a:ext cx="2413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/>
                <a:t>Sâu trưởng thành</a:t>
              </a:r>
              <a:endParaRPr lang="en-SG" altLang="en-US" sz="2000" b="1"/>
            </a:p>
          </p:txBody>
        </p:sp>
        <p:sp>
          <p:nvSpPr>
            <p:cNvPr id="20498" name="Text Box 19"/>
            <p:cNvSpPr txBox="1">
              <a:spLocks noChangeArrowheads="1"/>
            </p:cNvSpPr>
            <p:nvPr/>
          </p:nvSpPr>
          <p:spPr bwMode="auto">
            <a:xfrm>
              <a:off x="2174875" y="1747838"/>
              <a:ext cx="10810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/>
                <a:t>Nhộng</a:t>
              </a:r>
              <a:endParaRPr lang="en-SG" altLang="en-US" sz="2000" b="1"/>
            </a:p>
          </p:txBody>
        </p:sp>
        <p:pic>
          <p:nvPicPr>
            <p:cNvPr id="20499" name="Picture 2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5400" y="2743200"/>
              <a:ext cx="1981200" cy="148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31" name="Text Box 29"/>
          <p:cNvSpPr txBox="1">
            <a:spLocks noChangeArrowheads="1"/>
          </p:cNvSpPr>
          <p:nvPr/>
        </p:nvSpPr>
        <p:spPr bwMode="auto">
          <a:xfrm>
            <a:off x="2714612" y="6351588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87" name="Text Box 28"/>
          <p:cNvSpPr txBox="1">
            <a:spLocks noChangeArrowheads="1"/>
          </p:cNvSpPr>
          <p:nvPr/>
        </p:nvSpPr>
        <p:spPr bwMode="auto">
          <a:xfrm>
            <a:off x="36513" y="190500"/>
            <a:ext cx="910748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Quan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sát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thảo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luận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nhóm</a:t>
            </a:r>
            <a:r>
              <a:rPr lang="en-US" altLang="en-US" sz="2400" b="1" dirty="0">
                <a:solidFill>
                  <a:srgbClr val="FF0000"/>
                </a:solidFill>
              </a:rPr>
              <a:t> , </a:t>
            </a:r>
            <a:r>
              <a:rPr lang="en-US" altLang="en-US" sz="2400" b="1" dirty="0" err="1">
                <a:solidFill>
                  <a:srgbClr val="FF0000"/>
                </a:solidFill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ra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điểm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nhau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giữa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</a:rPr>
              <a:t>b</a:t>
            </a:r>
            <a:r>
              <a:rPr lang="en-US" altLang="en-US" sz="2400" b="1" i="1" u="sng" dirty="0" err="1">
                <a:solidFill>
                  <a:srgbClr val="FF0000"/>
                </a:solidFill>
              </a:rPr>
              <a:t>iến</a:t>
            </a:r>
            <a:r>
              <a:rPr lang="en-US" altLang="en-US" sz="24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i="1" u="sng" dirty="0" err="1">
                <a:solidFill>
                  <a:srgbClr val="FF0000"/>
                </a:solidFill>
              </a:rPr>
              <a:t>thái</a:t>
            </a:r>
            <a:r>
              <a:rPr lang="en-US" altLang="en-US" sz="24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i="1" u="sng" dirty="0" err="1">
                <a:solidFill>
                  <a:srgbClr val="FF0000"/>
                </a:solidFill>
              </a:rPr>
              <a:t>hoàn</a:t>
            </a:r>
            <a:r>
              <a:rPr lang="en-US" altLang="en-US" sz="24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i="1" u="sng" dirty="0" err="1">
                <a:solidFill>
                  <a:srgbClr val="FF0000"/>
                </a:solidFill>
              </a:rPr>
              <a:t>toàn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</a:rPr>
              <a:t>b</a:t>
            </a:r>
            <a:r>
              <a:rPr lang="en-US" altLang="en-US" sz="2400" b="1" i="1" u="sng" dirty="0" err="1">
                <a:solidFill>
                  <a:srgbClr val="FF0000"/>
                </a:solidFill>
              </a:rPr>
              <a:t>iến</a:t>
            </a:r>
            <a:r>
              <a:rPr lang="en-US" altLang="en-US" sz="24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i="1" u="sng" dirty="0" err="1">
                <a:solidFill>
                  <a:srgbClr val="FF0000"/>
                </a:solidFill>
              </a:rPr>
              <a:t>thái</a:t>
            </a:r>
            <a:r>
              <a:rPr lang="en-US" altLang="en-US" sz="24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i="1" u="sng" dirty="0" err="1">
                <a:solidFill>
                  <a:srgbClr val="FF0000"/>
                </a:solidFill>
              </a:rPr>
              <a:t>không</a:t>
            </a:r>
            <a:r>
              <a:rPr lang="en-US" altLang="en-US" sz="24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i="1" u="sng" dirty="0" err="1">
                <a:solidFill>
                  <a:srgbClr val="FF0000"/>
                </a:solidFill>
              </a:rPr>
              <a:t>hoàn</a:t>
            </a:r>
            <a:r>
              <a:rPr lang="en-US" altLang="en-US" sz="24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i="1" u="sng" dirty="0" err="1">
                <a:solidFill>
                  <a:srgbClr val="FF0000"/>
                </a:solidFill>
              </a:rPr>
              <a:t>toàn</a:t>
            </a:r>
            <a:r>
              <a:rPr lang="en-US" altLang="en-US" sz="2400" b="1" i="1" u="sng" dirty="0">
                <a:solidFill>
                  <a:srgbClr val="FF0000"/>
                </a:solidFill>
              </a:rPr>
              <a:t>.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1" grpId="0" autoUpdateAnimBg="0"/>
      <p:bldP spid="204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348" y="1214422"/>
            <a:ext cx="6878585" cy="5072098"/>
            <a:chOff x="354818" y="0"/>
            <a:chExt cx="3517593" cy="3844925"/>
          </a:xfrm>
        </p:grpSpPr>
        <p:pic>
          <p:nvPicPr>
            <p:cNvPr id="2050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4818" y="1609725"/>
              <a:ext cx="1143000" cy="103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10" descr="xfgj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1613" y="0"/>
              <a:ext cx="1728787" cy="129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2" name="Arc 13"/>
            <p:cNvSpPr>
              <a:spLocks/>
            </p:cNvSpPr>
            <p:nvPr/>
          </p:nvSpPr>
          <p:spPr bwMode="auto">
            <a:xfrm rot="801782" flipH="1">
              <a:off x="888201" y="524953"/>
              <a:ext cx="634719" cy="1194094"/>
            </a:xfrm>
            <a:custGeom>
              <a:avLst/>
              <a:gdLst>
                <a:gd name="T0" fmla="*/ 2147483647 w 21600"/>
                <a:gd name="T1" fmla="*/ 0 h 20858"/>
                <a:gd name="T2" fmla="*/ 2147483647 w 21600"/>
                <a:gd name="T3" fmla="*/ 2147483647 h 20858"/>
                <a:gd name="T4" fmla="*/ 0 w 21600"/>
                <a:gd name="T5" fmla="*/ 2147483647 h 208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58"/>
                <a:gd name="T11" fmla="*/ 21600 w 21600"/>
                <a:gd name="T12" fmla="*/ 20858 h 208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58" fill="none" extrusionOk="0">
                  <a:moveTo>
                    <a:pt x="5611" y="-1"/>
                  </a:moveTo>
                  <a:cubicBezTo>
                    <a:pt x="15044" y="2537"/>
                    <a:pt x="21600" y="11089"/>
                    <a:pt x="21600" y="20858"/>
                  </a:cubicBezTo>
                </a:path>
                <a:path w="21600" h="20858" stroke="0" extrusionOk="0">
                  <a:moveTo>
                    <a:pt x="5611" y="-1"/>
                  </a:moveTo>
                  <a:cubicBezTo>
                    <a:pt x="15044" y="2537"/>
                    <a:pt x="21600" y="11089"/>
                    <a:pt x="21600" y="20858"/>
                  </a:cubicBezTo>
                  <a:lnTo>
                    <a:pt x="0" y="20858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Arc 14"/>
            <p:cNvSpPr>
              <a:spLocks/>
            </p:cNvSpPr>
            <p:nvPr/>
          </p:nvSpPr>
          <p:spPr bwMode="auto">
            <a:xfrm rot="16303663" flipH="1">
              <a:off x="724156" y="2294979"/>
              <a:ext cx="1093577" cy="987890"/>
            </a:xfrm>
            <a:custGeom>
              <a:avLst/>
              <a:gdLst>
                <a:gd name="T0" fmla="*/ 2147483647 w 21492"/>
                <a:gd name="T1" fmla="*/ 0 h 20751"/>
                <a:gd name="T2" fmla="*/ 2147483647 w 21492"/>
                <a:gd name="T3" fmla="*/ 2147483647 h 20751"/>
                <a:gd name="T4" fmla="*/ 0 w 21492"/>
                <a:gd name="T5" fmla="*/ 2147483647 h 20751"/>
                <a:gd name="T6" fmla="*/ 0 60000 65536"/>
                <a:gd name="T7" fmla="*/ 0 60000 65536"/>
                <a:gd name="T8" fmla="*/ 0 60000 65536"/>
                <a:gd name="T9" fmla="*/ 0 w 21492"/>
                <a:gd name="T10" fmla="*/ 0 h 20751"/>
                <a:gd name="T11" fmla="*/ 21492 w 21492"/>
                <a:gd name="T12" fmla="*/ 20751 h 20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2" h="20751" fill="none" extrusionOk="0">
                  <a:moveTo>
                    <a:pt x="5996" y="0"/>
                  </a:moveTo>
                  <a:cubicBezTo>
                    <a:pt x="14475" y="2450"/>
                    <a:pt x="20610" y="9811"/>
                    <a:pt x="21491" y="18593"/>
                  </a:cubicBezTo>
                </a:path>
                <a:path w="21492" h="20751" stroke="0" extrusionOk="0">
                  <a:moveTo>
                    <a:pt x="5996" y="0"/>
                  </a:moveTo>
                  <a:cubicBezTo>
                    <a:pt x="14475" y="2450"/>
                    <a:pt x="20610" y="9811"/>
                    <a:pt x="21491" y="18593"/>
                  </a:cubicBezTo>
                  <a:lnTo>
                    <a:pt x="0" y="20751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Arc 15"/>
            <p:cNvSpPr>
              <a:spLocks/>
            </p:cNvSpPr>
            <p:nvPr/>
          </p:nvSpPr>
          <p:spPr bwMode="auto">
            <a:xfrm rot="5608568" flipH="1">
              <a:off x="1285074" y="533218"/>
              <a:ext cx="2576244" cy="2598431"/>
            </a:xfrm>
            <a:custGeom>
              <a:avLst/>
              <a:gdLst>
                <a:gd name="T0" fmla="*/ 0 w 25585"/>
                <a:gd name="T1" fmla="*/ 2147483647 h 21600"/>
                <a:gd name="T2" fmla="*/ 2147483647 w 25585"/>
                <a:gd name="T3" fmla="*/ 2147483647 h 21600"/>
                <a:gd name="T4" fmla="*/ 2147483647 w 25585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5585"/>
                <a:gd name="T10" fmla="*/ 0 h 21600"/>
                <a:gd name="T11" fmla="*/ 25585 w 255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85" h="21600" fill="none" extrusionOk="0">
                  <a:moveTo>
                    <a:pt x="0" y="3229"/>
                  </a:moveTo>
                  <a:cubicBezTo>
                    <a:pt x="3413" y="1118"/>
                    <a:pt x="7347" y="-1"/>
                    <a:pt x="11361" y="0"/>
                  </a:cubicBezTo>
                  <a:cubicBezTo>
                    <a:pt x="16593" y="0"/>
                    <a:pt x="21647" y="1899"/>
                    <a:pt x="25585" y="5344"/>
                  </a:cubicBezTo>
                </a:path>
                <a:path w="25585" h="21600" stroke="0" extrusionOk="0">
                  <a:moveTo>
                    <a:pt x="0" y="3229"/>
                  </a:moveTo>
                  <a:cubicBezTo>
                    <a:pt x="3413" y="1118"/>
                    <a:pt x="7347" y="-1"/>
                    <a:pt x="11361" y="0"/>
                  </a:cubicBezTo>
                  <a:cubicBezTo>
                    <a:pt x="16593" y="0"/>
                    <a:pt x="21647" y="1899"/>
                    <a:pt x="25585" y="5344"/>
                  </a:cubicBezTo>
                  <a:lnTo>
                    <a:pt x="11361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05" name="Picture 20" descr="d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03388" y="2554288"/>
              <a:ext cx="1728787" cy="1290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6" name="Text Box 21"/>
            <p:cNvSpPr txBox="1">
              <a:spLocks noChangeArrowheads="1"/>
            </p:cNvSpPr>
            <p:nvPr/>
          </p:nvSpPr>
          <p:spPr bwMode="auto">
            <a:xfrm>
              <a:off x="1055688" y="1260475"/>
              <a:ext cx="2413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/>
                <a:t>Sâu trưởng thành</a:t>
              </a:r>
              <a:endParaRPr lang="en-SG" altLang="en-US" sz="2000" b="1"/>
            </a:p>
          </p:txBody>
        </p:sp>
        <p:sp>
          <p:nvSpPr>
            <p:cNvPr id="20507" name="Text Box 22"/>
            <p:cNvSpPr txBox="1">
              <a:spLocks noChangeArrowheads="1"/>
            </p:cNvSpPr>
            <p:nvPr/>
          </p:nvSpPr>
          <p:spPr bwMode="auto">
            <a:xfrm>
              <a:off x="550863" y="1871663"/>
              <a:ext cx="12239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/>
                <a:t>Trứng</a:t>
              </a:r>
              <a:endParaRPr lang="en-SG" altLang="en-US" sz="2000" b="1"/>
            </a:p>
          </p:txBody>
        </p:sp>
        <p:sp>
          <p:nvSpPr>
            <p:cNvPr id="20508" name="Text Box 23"/>
            <p:cNvSpPr txBox="1">
              <a:spLocks noChangeArrowheads="1"/>
            </p:cNvSpPr>
            <p:nvPr/>
          </p:nvSpPr>
          <p:spPr bwMode="auto">
            <a:xfrm>
              <a:off x="1919288" y="2051050"/>
              <a:ext cx="14668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/>
                <a:t>Sâu non</a:t>
              </a:r>
              <a:endParaRPr lang="en-SG" altLang="en-US" sz="2000" b="1"/>
            </a:p>
          </p:txBody>
        </p:sp>
      </p:grpSp>
      <p:sp>
        <p:nvSpPr>
          <p:cNvPr id="21530" name="Text Box 30"/>
          <p:cNvSpPr txBox="1">
            <a:spLocks noChangeArrowheads="1"/>
          </p:cNvSpPr>
          <p:nvPr/>
        </p:nvSpPr>
        <p:spPr bwMode="auto">
          <a:xfrm>
            <a:off x="3071802" y="6351588"/>
            <a:ext cx="42386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87" name="Text Box 28"/>
          <p:cNvSpPr txBox="1">
            <a:spLocks noChangeArrowheads="1"/>
          </p:cNvSpPr>
          <p:nvPr/>
        </p:nvSpPr>
        <p:spPr bwMode="auto">
          <a:xfrm>
            <a:off x="36513" y="190500"/>
            <a:ext cx="91074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sát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thảo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luận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</a:rPr>
              <a:t> , </a:t>
            </a:r>
            <a:r>
              <a:rPr lang="en-US" altLang="en-US" sz="2800" b="1" dirty="0" err="1">
                <a:solidFill>
                  <a:srgbClr val="FF0000"/>
                </a:solidFill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ra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điểm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giữa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b</a:t>
            </a:r>
            <a:r>
              <a:rPr lang="en-US" altLang="en-US" sz="2800" b="1" i="1" u="sng" dirty="0" err="1">
                <a:solidFill>
                  <a:srgbClr val="FF0000"/>
                </a:solidFill>
              </a:rPr>
              <a:t>iến</a:t>
            </a:r>
            <a:r>
              <a:rPr lang="en-US" alt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</a:rPr>
              <a:t>thái</a:t>
            </a:r>
            <a:r>
              <a:rPr lang="en-US" alt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</a:rPr>
              <a:t>hoàn</a:t>
            </a:r>
            <a:r>
              <a:rPr lang="en-US" alt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</a:rPr>
              <a:t>toàn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</a:rPr>
              <a:t>b</a:t>
            </a:r>
            <a:r>
              <a:rPr lang="en-US" altLang="en-US" sz="2800" b="1" i="1" u="sng" dirty="0" err="1">
                <a:solidFill>
                  <a:srgbClr val="FF0000"/>
                </a:solidFill>
              </a:rPr>
              <a:t>iến</a:t>
            </a:r>
            <a:r>
              <a:rPr lang="en-US" alt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</a:rPr>
              <a:t>thái</a:t>
            </a:r>
            <a:r>
              <a:rPr lang="en-US" alt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</a:rPr>
              <a:t>không</a:t>
            </a:r>
            <a:r>
              <a:rPr lang="en-US" alt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</a:rPr>
              <a:t>hoàn</a:t>
            </a:r>
            <a:r>
              <a:rPr lang="en-US" altLang="en-US" sz="28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</a:rPr>
              <a:t>toàn</a:t>
            </a:r>
            <a:r>
              <a:rPr lang="en-US" altLang="en-US" sz="2800" b="1" i="1" u="sng" dirty="0">
                <a:solidFill>
                  <a:srgbClr val="FF0000"/>
                </a:solidFill>
              </a:rPr>
              <a:t>.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112713" y="1544638"/>
            <a:ext cx="3316287" cy="52705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* KHÁC NHAU</a:t>
            </a: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/>
        </p:nvGraphicFramePr>
        <p:xfrm>
          <a:off x="0" y="2319338"/>
          <a:ext cx="9144000" cy="4422776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2F591"/>
                        </a:gs>
                        <a:gs pos="50000">
                          <a:srgbClr val="CEF7BD"/>
                        </a:gs>
                        <a:gs pos="100000">
                          <a:srgbClr val="E7FADF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2F591"/>
                        </a:gs>
                        <a:gs pos="50000">
                          <a:srgbClr val="CEF7BD"/>
                        </a:gs>
                        <a:gs pos="100000">
                          <a:srgbClr val="E7FADF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2F591"/>
                        </a:gs>
                        <a:gs pos="50000">
                          <a:srgbClr val="CEF7BD"/>
                        </a:gs>
                        <a:gs pos="100000">
                          <a:srgbClr val="E7FADF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57" name="TextBox 17"/>
          <p:cNvSpPr txBox="1">
            <a:spLocks noChangeArrowheads="1"/>
          </p:cNvSpPr>
          <p:nvPr/>
        </p:nvSpPr>
        <p:spPr bwMode="auto">
          <a:xfrm>
            <a:off x="228600" y="2406650"/>
            <a:ext cx="2400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Đặc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điểm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558" name="TextBox 18"/>
          <p:cNvSpPr txBox="1">
            <a:spLocks noChangeArrowheads="1"/>
          </p:cNvSpPr>
          <p:nvPr/>
        </p:nvSpPr>
        <p:spPr bwMode="auto">
          <a:xfrm>
            <a:off x="3138488" y="2305050"/>
            <a:ext cx="265271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Biến thái hoàn toàn</a:t>
            </a:r>
          </a:p>
        </p:txBody>
      </p:sp>
      <p:sp>
        <p:nvSpPr>
          <p:cNvPr id="22559" name="TextBox 19"/>
          <p:cNvSpPr txBox="1">
            <a:spLocks noChangeArrowheads="1"/>
          </p:cNvSpPr>
          <p:nvPr/>
        </p:nvSpPr>
        <p:spPr bwMode="auto">
          <a:xfrm>
            <a:off x="5943600" y="2290763"/>
            <a:ext cx="32004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Biến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không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hoàn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toàn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560" name="Text Box 19"/>
          <p:cNvSpPr txBox="1">
            <a:spLocks noChangeArrowheads="1"/>
          </p:cNvSpPr>
          <p:nvPr/>
        </p:nvSpPr>
        <p:spPr bwMode="auto">
          <a:xfrm>
            <a:off x="0" y="3286125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giai</a:t>
            </a:r>
            <a:r>
              <a:rPr lang="en-US" sz="2800" b="1" dirty="0"/>
              <a:t> </a:t>
            </a:r>
            <a:r>
              <a:rPr lang="en-US" sz="2800" b="1" dirty="0" err="1"/>
              <a:t>đoạn</a:t>
            </a:r>
            <a:endParaRPr lang="en-US" sz="2800" b="1" dirty="0"/>
          </a:p>
        </p:txBody>
      </p:sp>
      <p:sp>
        <p:nvSpPr>
          <p:cNvPr id="22561" name="Text Box 21"/>
          <p:cNvSpPr txBox="1">
            <a:spLocks noChangeArrowheads="1"/>
          </p:cNvSpPr>
          <p:nvPr/>
        </p:nvSpPr>
        <p:spPr bwMode="auto">
          <a:xfrm>
            <a:off x="0" y="3949700"/>
            <a:ext cx="304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800" b="1" dirty="0" err="1"/>
              <a:t>H</a:t>
            </a:r>
            <a:r>
              <a:rPr lang="en-US" sz="2800" b="1" dirty="0" err="1"/>
              <a:t>ì</a:t>
            </a:r>
            <a:r>
              <a:rPr lang="en-US" altLang="en-US" sz="2800" b="1" dirty="0" err="1"/>
              <a:t>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giai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đoạn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sâu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trưởng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thành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sâu</a:t>
            </a:r>
            <a:r>
              <a:rPr lang="en-US" altLang="en-US" sz="2800" b="1" dirty="0"/>
              <a:t> non</a:t>
            </a:r>
          </a:p>
        </p:txBody>
      </p:sp>
      <p:sp>
        <p:nvSpPr>
          <p:cNvPr id="22562" name="Text Box 25"/>
          <p:cNvSpPr txBox="1">
            <a:spLocks noChangeArrowheads="1"/>
          </p:cNvSpPr>
          <p:nvPr/>
        </p:nvSpPr>
        <p:spPr bwMode="auto">
          <a:xfrm>
            <a:off x="0" y="5522913"/>
            <a:ext cx="297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800" dirty="0"/>
              <a:t> </a:t>
            </a:r>
            <a:r>
              <a:rPr lang="en-US" altLang="en-US" sz="2800" b="1" dirty="0" err="1"/>
              <a:t>Giai</a:t>
            </a:r>
            <a:r>
              <a:rPr lang="en-US" sz="2800" b="1" dirty="0"/>
              <a:t> </a:t>
            </a:r>
            <a:r>
              <a:rPr lang="en-US" altLang="en-US" sz="2800" b="1" dirty="0" err="1"/>
              <a:t>đoạn</a:t>
            </a:r>
            <a:r>
              <a:rPr lang="en-US" sz="2800" b="1" dirty="0"/>
              <a:t> </a:t>
            </a:r>
            <a:r>
              <a:rPr lang="en-US" altLang="en-US" sz="2800" b="1" dirty="0" err="1"/>
              <a:t>phá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hoại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mạnh</a:t>
            </a:r>
            <a:endParaRPr lang="en-US" altLang="en-US" sz="2800" b="1" dirty="0"/>
          </a:p>
        </p:txBody>
      </p:sp>
      <p:sp>
        <p:nvSpPr>
          <p:cNvPr id="22563" name="Text Box 22"/>
          <p:cNvSpPr txBox="1">
            <a:spLocks noChangeArrowheads="1"/>
          </p:cNvSpPr>
          <p:nvPr/>
        </p:nvSpPr>
        <p:spPr bwMode="auto">
          <a:xfrm>
            <a:off x="3429000" y="3290888"/>
            <a:ext cx="2016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4 </a:t>
            </a:r>
            <a:r>
              <a:rPr lang="en-US" sz="2800" b="1" dirty="0" err="1">
                <a:solidFill>
                  <a:srgbClr val="0000FF"/>
                </a:solidFill>
              </a:rPr>
              <a:t>giai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đoạn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2564" name="Text Box 20"/>
          <p:cNvSpPr txBox="1">
            <a:spLocks noChangeArrowheads="1"/>
          </p:cNvSpPr>
          <p:nvPr/>
        </p:nvSpPr>
        <p:spPr bwMode="auto">
          <a:xfrm>
            <a:off x="6248400" y="3214688"/>
            <a:ext cx="1944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 </a:t>
            </a:r>
            <a:r>
              <a:rPr lang="en-US" sz="2800" b="1" dirty="0" err="1">
                <a:solidFill>
                  <a:srgbClr val="FF0000"/>
                </a:solidFill>
              </a:rPr>
              <a:t>giai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đoạn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565" name="Text Box 24"/>
          <p:cNvSpPr txBox="1">
            <a:spLocks noChangeArrowheads="1"/>
          </p:cNvSpPr>
          <p:nvPr/>
        </p:nvSpPr>
        <p:spPr bwMode="auto">
          <a:xfrm>
            <a:off x="5943600" y="4352925"/>
            <a:ext cx="28432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Tương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566" name="Text Box 23"/>
          <p:cNvSpPr txBox="1">
            <a:spLocks noChangeArrowheads="1"/>
          </p:cNvSpPr>
          <p:nvPr/>
        </p:nvSpPr>
        <p:spPr bwMode="auto">
          <a:xfrm>
            <a:off x="3140075" y="4083050"/>
            <a:ext cx="2651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Khác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hoàn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toàn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22567" name="Text Box 26"/>
          <p:cNvSpPr txBox="1">
            <a:spLocks noChangeArrowheads="1"/>
          </p:cNvSpPr>
          <p:nvPr/>
        </p:nvSpPr>
        <p:spPr bwMode="auto">
          <a:xfrm>
            <a:off x="3746500" y="5724525"/>
            <a:ext cx="1383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Sâu</a:t>
            </a:r>
            <a:r>
              <a:rPr lang="en-US" sz="2800" b="1" dirty="0">
                <a:solidFill>
                  <a:srgbClr val="0000FF"/>
                </a:solidFill>
              </a:rPr>
              <a:t> non</a:t>
            </a:r>
          </a:p>
        </p:txBody>
      </p:sp>
      <p:sp>
        <p:nvSpPr>
          <p:cNvPr id="22568" name="Text Box 27"/>
          <p:cNvSpPr txBox="1">
            <a:spLocks noChangeArrowheads="1"/>
          </p:cNvSpPr>
          <p:nvPr/>
        </p:nvSpPr>
        <p:spPr bwMode="auto">
          <a:xfrm>
            <a:off x="5943600" y="5724525"/>
            <a:ext cx="2667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Sâu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trưởng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thành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569" name="AutoShape 41"/>
          <p:cNvSpPr>
            <a:spLocks noChangeArrowheads="1"/>
          </p:cNvSpPr>
          <p:nvPr/>
        </p:nvSpPr>
        <p:spPr bwMode="auto">
          <a:xfrm>
            <a:off x="111125" y="0"/>
            <a:ext cx="8980488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3366FF"/>
                </a:solidFill>
              </a:rPr>
              <a:t>Bài 12 </a:t>
            </a:r>
            <a:r>
              <a:rPr lang="en-US" sz="2000" b="1">
                <a:solidFill>
                  <a:srgbClr val="3366FF"/>
                </a:solidFill>
              </a:rPr>
              <a:t>- </a:t>
            </a:r>
            <a:r>
              <a:rPr lang="en-US" altLang="en-US" sz="2000" b="1">
                <a:solidFill>
                  <a:srgbClr val="3366FF"/>
                </a:solidFill>
              </a:rPr>
              <a:t>Tiết</a:t>
            </a:r>
            <a:r>
              <a:rPr lang="en-US" sz="2000" b="1">
                <a:solidFill>
                  <a:srgbClr val="3366FF"/>
                </a:solidFill>
              </a:rPr>
              <a:t> </a:t>
            </a:r>
            <a:r>
              <a:rPr lang="en-US" altLang="en-US" sz="2000" b="1">
                <a:solidFill>
                  <a:srgbClr val="3366FF"/>
                </a:solidFill>
              </a:rPr>
              <a:t>12</a:t>
            </a:r>
            <a:r>
              <a:rPr lang="en-US" sz="2000" b="1">
                <a:solidFill>
                  <a:srgbClr val="3366FF"/>
                </a:solidFill>
              </a:rPr>
              <a:t>:</a:t>
            </a:r>
            <a:r>
              <a:rPr lang="en-US" altLang="en-US" sz="2000" b="1">
                <a:solidFill>
                  <a:srgbClr val="3366FF"/>
                </a:solidFill>
              </a:rPr>
              <a:t>   </a:t>
            </a:r>
            <a:r>
              <a:rPr lang="en-US" altLang="en-US" sz="3200" b="1">
                <a:solidFill>
                  <a:srgbClr val="0000FF"/>
                </a:solidFill>
              </a:rPr>
              <a:t>SÂU, BỆNH HẠI CÂY 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7" grpId="0" autoUpdateAnimBg="0"/>
      <p:bldP spid="22558" grpId="0" autoUpdateAnimBg="0"/>
      <p:bldP spid="22559" grpId="0" autoUpdateAnimBg="0"/>
      <p:bldP spid="22560" grpId="0" autoUpdateAnimBg="0"/>
      <p:bldP spid="22561" grpId="0" autoUpdateAnimBg="0"/>
      <p:bldP spid="22562" grpId="0" autoUpdateAnimBg="0"/>
      <p:bldP spid="22563" grpId="0" autoUpdateAnimBg="0"/>
      <p:bldP spid="22564" grpId="0" autoUpdateAnimBg="0"/>
      <p:bldP spid="22565" grpId="0" autoUpdateAnimBg="0"/>
      <p:bldP spid="22566" grpId="0" autoUpdateAnimBg="0"/>
      <p:bldP spid="22567" grpId="0" autoUpdateAnimBg="0"/>
      <p:bldP spid="225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82687" y="1142984"/>
            <a:ext cx="8230826" cy="5557841"/>
            <a:chOff x="96" y="48"/>
            <a:chExt cx="1637" cy="3501"/>
          </a:xfrm>
        </p:grpSpPr>
        <p:pic>
          <p:nvPicPr>
            <p:cNvPr id="20494" name="Picture 14" descr="Harmonia_axyridis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48"/>
              <a:ext cx="1632" cy="315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</p:spPr>
        </p:pic>
        <p:sp>
          <p:nvSpPr>
            <p:cNvPr id="20496" name="Text Box 24"/>
            <p:cNvSpPr txBox="1">
              <a:spLocks noChangeArrowheads="1"/>
            </p:cNvSpPr>
            <p:nvPr/>
          </p:nvSpPr>
          <p:spPr bwMode="auto">
            <a:xfrm>
              <a:off x="99" y="3219"/>
              <a:ext cx="1634" cy="3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/>
                <a:t>Con  </a:t>
              </a:r>
              <a:r>
                <a:rPr lang="en-US" sz="2800" b="1" dirty="0" err="1"/>
                <a:t>Bọ</a:t>
              </a:r>
              <a:r>
                <a:rPr lang="en-US" sz="2800" b="1" dirty="0"/>
                <a:t> </a:t>
              </a:r>
              <a:r>
                <a:rPr lang="en-US" sz="2800" b="1" dirty="0" err="1"/>
                <a:t>rùa</a:t>
              </a:r>
              <a:endParaRPr lang="en-US" sz="2800" b="1" dirty="0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29263" y="1142984"/>
            <a:ext cx="8357615" cy="5561684"/>
            <a:chOff x="957" y="1392"/>
            <a:chExt cx="1754" cy="1067"/>
          </a:xfrm>
        </p:grpSpPr>
        <p:pic>
          <p:nvPicPr>
            <p:cNvPr id="20491" name="Picture 17"/>
            <p:cNvPicPr>
              <a:picLocks noChangeAspect="1" noChangeArrowheads="1"/>
            </p:cNvPicPr>
            <p:nvPr/>
          </p:nvPicPr>
          <p:blipFill>
            <a:blip r:embed="rId4"/>
            <a:srcRect l="25128" t="28172" r="25645" b="29059"/>
            <a:stretch>
              <a:fillRect/>
            </a:stretch>
          </p:blipFill>
          <p:spPr bwMode="auto">
            <a:xfrm>
              <a:off x="968" y="1392"/>
              <a:ext cx="1728" cy="96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</p:spPr>
        </p:pic>
        <p:sp>
          <p:nvSpPr>
            <p:cNvPr id="20492" name="Text Box 25"/>
            <p:cNvSpPr txBox="1">
              <a:spLocks noChangeArrowheads="1"/>
            </p:cNvSpPr>
            <p:nvPr/>
          </p:nvSpPr>
          <p:spPr bwMode="auto">
            <a:xfrm>
              <a:off x="957" y="2359"/>
              <a:ext cx="1754" cy="1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/>
                <a:t>Con </a:t>
              </a:r>
              <a:r>
                <a:rPr lang="en-US" sz="2800" b="1" dirty="0" err="1"/>
                <a:t>Ong</a:t>
              </a:r>
              <a:r>
                <a:rPr lang="en-US" sz="2800" b="1" dirty="0"/>
                <a:t> 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28597" y="1142988"/>
            <a:ext cx="8286808" cy="5599159"/>
            <a:chOff x="911" y="4083"/>
            <a:chExt cx="2737" cy="958"/>
          </a:xfrm>
        </p:grpSpPr>
        <p:pic>
          <p:nvPicPr>
            <p:cNvPr id="20485" name="Picture 6" descr="Animatedprayingmantis3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68" y="4083"/>
              <a:ext cx="144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 Box 26"/>
            <p:cNvSpPr txBox="1">
              <a:spLocks noChangeArrowheads="1"/>
            </p:cNvSpPr>
            <p:nvPr/>
          </p:nvSpPr>
          <p:spPr bwMode="auto">
            <a:xfrm>
              <a:off x="911" y="4951"/>
              <a:ext cx="2737" cy="9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latin typeface="Arial" charset="0"/>
                </a:rPr>
                <a:t>Con  </a:t>
              </a:r>
              <a:r>
                <a:rPr lang="en-US" sz="2800" b="1" dirty="0" err="1">
                  <a:latin typeface="Arial" charset="0"/>
                </a:rPr>
                <a:t>Bọ</a:t>
              </a:r>
              <a:r>
                <a:rPr lang="en-US" sz="2800" b="1" dirty="0">
                  <a:latin typeface="Arial" charset="0"/>
                </a:rPr>
                <a:t> </a:t>
              </a:r>
              <a:r>
                <a:rPr lang="en-US" sz="2800" b="1" dirty="0" err="1">
                  <a:latin typeface="Arial" charset="0"/>
                </a:rPr>
                <a:t>ngựa</a:t>
              </a:r>
              <a:endParaRPr lang="en-US" sz="2800" b="1" dirty="0">
                <a:latin typeface="Arial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785918" y="71414"/>
            <a:ext cx="6048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Arial" charset="0"/>
              </a:rPr>
              <a:t>Một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vài</a:t>
            </a:r>
            <a:r>
              <a:rPr lang="en-US" sz="2800" b="1" dirty="0">
                <a:latin typeface="Arial" charset="0"/>
              </a:rPr>
              <a:t>  </a:t>
            </a:r>
            <a:r>
              <a:rPr lang="en-US" sz="2800" b="1" dirty="0" err="1">
                <a:latin typeface="Arial" charset="0"/>
              </a:rPr>
              <a:t>hình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ảnh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côn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trùng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có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lợi</a:t>
            </a:r>
            <a:r>
              <a:rPr lang="en-US" sz="2800" b="1" dirty="0">
                <a:latin typeface="Arial" charset="0"/>
              </a:rPr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60375" y="3225800"/>
            <a:ext cx="2459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/>
              <a:t>b. </a:t>
            </a:r>
            <a:r>
              <a:rPr lang="en-US" altLang="en-US" sz="2800" b="1" u="sng" dirty="0" err="1"/>
              <a:t>Vòng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đời</a:t>
            </a:r>
            <a:endParaRPr lang="en-SG" altLang="en-US" sz="2800" b="1" u="sng" dirty="0"/>
          </a:p>
        </p:txBody>
      </p:sp>
      <p:sp>
        <p:nvSpPr>
          <p:cNvPr id="20483" name="Rectangle 12"/>
          <p:cNvSpPr txBox="1">
            <a:spLocks noChangeArrowheads="1"/>
          </p:cNvSpPr>
          <p:nvPr/>
        </p:nvSpPr>
        <p:spPr bwMode="auto">
          <a:xfrm>
            <a:off x="107950" y="1555750"/>
            <a:ext cx="4308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vi-VN" altLang="en-US" sz="2400" b="1" dirty="0">
                <a:solidFill>
                  <a:srgbClr val="FF0000"/>
                </a:solidFill>
              </a:rPr>
              <a:t>     </a:t>
            </a:r>
            <a:r>
              <a:rPr lang="en-US" altLang="en-US" sz="2400" b="1" dirty="0">
                <a:solidFill>
                  <a:srgbClr val="FF0000"/>
                </a:solidFill>
              </a:rPr>
              <a:t>I 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r>
              <a:rPr lang="en-US" altLang="en-US" sz="2400" b="1" u="sng" dirty="0">
                <a:solidFill>
                  <a:srgbClr val="FF0000"/>
                </a:solidFill>
              </a:rPr>
              <a:t>TÁC HẠI CỦA SÂU, BỆNH:</a:t>
            </a:r>
          </a:p>
        </p:txBody>
      </p:sp>
      <p:sp>
        <p:nvSpPr>
          <p:cNvPr id="20484" name="Rectangle 12"/>
          <p:cNvSpPr txBox="1">
            <a:spLocks noChangeArrowheads="1"/>
          </p:cNvSpPr>
          <p:nvPr/>
        </p:nvSpPr>
        <p:spPr bwMode="auto">
          <a:xfrm>
            <a:off x="0" y="1935163"/>
            <a:ext cx="70866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II</a:t>
            </a:r>
            <a:r>
              <a:rPr lang="en-US" sz="2400" b="1" dirty="0">
                <a:solidFill>
                  <a:srgbClr val="FF0000"/>
                </a:solidFill>
              </a:rPr>
              <a:t> .</a:t>
            </a:r>
            <a:r>
              <a:rPr lang="en-US" altLang="en-US" sz="2400" b="1" u="sng" dirty="0">
                <a:solidFill>
                  <a:srgbClr val="FF0000"/>
                </a:solidFill>
              </a:rPr>
              <a:t>KHÁI NIỆM VỀ CÔN TRÙNG VÀ BỆNH CÂY: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44500" y="2298700"/>
            <a:ext cx="5495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/>
              <a:t>1. </a:t>
            </a:r>
            <a:r>
              <a:rPr lang="en-US" altLang="en-US" sz="2800" b="1" u="sng" dirty="0" err="1"/>
              <a:t>Khái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niệm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về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côn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trùng</a:t>
            </a:r>
            <a:endParaRPr lang="en-SG" altLang="en-US" sz="2800" b="1" u="sng" dirty="0"/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457200" y="2765425"/>
            <a:ext cx="2611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/>
              <a:t>a. </a:t>
            </a:r>
            <a:r>
              <a:rPr lang="en-US" altLang="en-US" sz="2800" b="1" u="sng" dirty="0" err="1"/>
              <a:t>Khái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niêm</a:t>
            </a:r>
            <a:endParaRPr lang="en-SG" altLang="en-US" sz="2800" b="1" u="sng" dirty="0"/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488950" y="3687763"/>
            <a:ext cx="2306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/>
              <a:t>c. </a:t>
            </a:r>
            <a:r>
              <a:rPr lang="en-US" altLang="en-US" sz="2800" b="1" u="sng" dirty="0" err="1"/>
              <a:t>Biến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thái</a:t>
            </a:r>
            <a:endParaRPr lang="en-SG" altLang="en-US" sz="2800" b="1" u="sng" dirty="0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111125" y="0"/>
            <a:ext cx="8980488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 dirty="0" err="1">
                <a:solidFill>
                  <a:srgbClr val="3366FF"/>
                </a:solidFill>
              </a:rPr>
              <a:t>Bài</a:t>
            </a:r>
            <a:r>
              <a:rPr lang="en-US" altLang="en-US" sz="2000" b="1" dirty="0">
                <a:solidFill>
                  <a:srgbClr val="3366FF"/>
                </a:solidFill>
              </a:rPr>
              <a:t> 12 </a:t>
            </a:r>
            <a:r>
              <a:rPr lang="en-US" sz="2000" b="1" dirty="0">
                <a:solidFill>
                  <a:srgbClr val="3366FF"/>
                </a:solidFill>
              </a:rPr>
              <a:t>- </a:t>
            </a:r>
            <a:r>
              <a:rPr lang="en-US" altLang="en-US" sz="2000" b="1" dirty="0" err="1">
                <a:solidFill>
                  <a:srgbClr val="3366FF"/>
                </a:solidFill>
              </a:rPr>
              <a:t>Tiết</a:t>
            </a:r>
            <a:r>
              <a:rPr 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3366FF"/>
                </a:solidFill>
              </a:rPr>
              <a:t>12</a:t>
            </a:r>
            <a:r>
              <a:rPr lang="en-US" sz="2000" b="1" dirty="0">
                <a:solidFill>
                  <a:srgbClr val="3366FF"/>
                </a:solidFill>
              </a:rPr>
              <a:t>:</a:t>
            </a:r>
            <a:r>
              <a:rPr lang="en-US" altLang="en-US" sz="2000" b="1" dirty="0">
                <a:solidFill>
                  <a:srgbClr val="3366FF"/>
                </a:solidFill>
              </a:rPr>
              <a:t>   </a:t>
            </a:r>
            <a:r>
              <a:rPr lang="en-US" altLang="en-US" sz="3200" b="1" dirty="0">
                <a:solidFill>
                  <a:srgbClr val="0000FF"/>
                </a:solidFill>
              </a:rPr>
              <a:t>SÂU, BỆNH HẠI CÂY TRỒNG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596" y="4345552"/>
            <a:ext cx="3976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latin typeface="+mj-lt"/>
                <a:cs typeface="Times New Roman" pitchFamily="18" charset="0"/>
              </a:rPr>
              <a:t>2. </a:t>
            </a:r>
            <a:r>
              <a:rPr lang="en-US" altLang="en-US" sz="2800" b="1" u="sng" dirty="0" err="1">
                <a:latin typeface="+mj-lt"/>
                <a:cs typeface="Times New Roman" pitchFamily="18" charset="0"/>
              </a:rPr>
              <a:t>Khái</a:t>
            </a:r>
            <a:r>
              <a:rPr lang="en-US" altLang="en-US" sz="2800" b="1" u="sng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+mj-lt"/>
                <a:cs typeface="Times New Roman" pitchFamily="18" charset="0"/>
              </a:rPr>
              <a:t>niệm</a:t>
            </a:r>
            <a:r>
              <a:rPr lang="en-US" altLang="en-US" sz="2800" b="1" u="sng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+mj-lt"/>
                <a:cs typeface="Times New Roman" pitchFamily="18" charset="0"/>
              </a:rPr>
              <a:t>về</a:t>
            </a:r>
            <a:r>
              <a:rPr lang="en-US" altLang="en-US" sz="2800" b="1" u="sng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+mj-lt"/>
                <a:cs typeface="Times New Roman" pitchFamily="18" charset="0"/>
              </a:rPr>
              <a:t>bệnh</a:t>
            </a:r>
            <a:r>
              <a:rPr lang="en-US" altLang="en-US" sz="2800" b="1" u="sng" dirty="0">
                <a:latin typeface="+mj-lt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+mj-lt"/>
                <a:cs typeface="Times New Roman" pitchFamily="18" charset="0"/>
              </a:rPr>
              <a:t>cây</a:t>
            </a:r>
            <a:r>
              <a:rPr lang="en-US" altLang="en-US" sz="2800" b="1" dirty="0">
                <a:latin typeface="+mj-lt"/>
                <a:cs typeface="Times New Roman" pitchFamily="18" charset="0"/>
              </a:rPr>
              <a:t>: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5" grpId="0"/>
      <p:bldP spid="20486" grpId="0"/>
      <p:bldP spid="20487" grpId="0" autoUpdateAnimBg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>
            <a:spLocks noChangeArrowheads="1"/>
          </p:cNvSpPr>
          <p:nvPr/>
        </p:nvSpPr>
        <p:spPr bwMode="auto">
          <a:xfrm>
            <a:off x="228600" y="1743075"/>
            <a:ext cx="8502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II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r>
              <a:rPr lang="en-US" altLang="en-US" sz="2800" u="sng" dirty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</a:rPr>
              <a:t>KHÁI NIỆM VỀ CÔN TRÙNG VÀ BỆNH CÂY:</a:t>
            </a:r>
            <a:endParaRPr lang="en-SG" alt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530225" y="2349500"/>
            <a:ext cx="4257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/>
              <a:t>1.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Khái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niệm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về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côn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trùng</a:t>
            </a:r>
            <a:r>
              <a:rPr lang="en-US" altLang="en-US" sz="2800" b="1" u="sng" dirty="0"/>
              <a:t>:</a:t>
            </a:r>
            <a:endParaRPr lang="en-SG" altLang="en-US" sz="2800" b="1" u="sng" dirty="0"/>
          </a:p>
        </p:txBody>
      </p:sp>
      <p:sp>
        <p:nvSpPr>
          <p:cNvPr id="28676" name="Rectangle 10"/>
          <p:cNvSpPr>
            <a:spLocks noChangeArrowheads="1"/>
          </p:cNvSpPr>
          <p:nvPr/>
        </p:nvSpPr>
        <p:spPr bwMode="auto">
          <a:xfrm>
            <a:off x="376238" y="3573463"/>
            <a:ext cx="88042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 err="1">
                <a:latin typeface="+mj-lt"/>
              </a:rPr>
              <a:t>Là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trạng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thái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không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bình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thường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về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chức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năng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sinh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l</a:t>
            </a:r>
            <a:r>
              <a:rPr lang="en-US" sz="2800" b="1" dirty="0" err="1">
                <a:latin typeface="+mj-lt"/>
              </a:rPr>
              <a:t>ý</a:t>
            </a:r>
            <a:r>
              <a:rPr lang="en-US" altLang="en-US" sz="2800" b="1" dirty="0">
                <a:latin typeface="+mj-lt"/>
              </a:rPr>
              <a:t>, </a:t>
            </a:r>
            <a:r>
              <a:rPr lang="en-US" altLang="en-US" sz="2800" b="1" dirty="0" err="1">
                <a:latin typeface="+mj-lt"/>
              </a:rPr>
              <a:t>cấu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tạo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và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hình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thái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của</a:t>
            </a:r>
            <a:r>
              <a:rPr lang="en-US" altLang="en-US" sz="2800" b="1" dirty="0">
                <a:latin typeface="+mj-lt"/>
              </a:rPr>
              <a:t> </a:t>
            </a:r>
            <a:r>
              <a:rPr lang="en-US" altLang="en-US" sz="2800" b="1" dirty="0" err="1">
                <a:latin typeface="+mj-lt"/>
              </a:rPr>
              <a:t>cây</a:t>
            </a:r>
            <a:r>
              <a:rPr lang="en-US" altLang="en-US" sz="2800" b="1" dirty="0">
                <a:latin typeface="+mj-lt"/>
              </a:rPr>
              <a:t>.</a:t>
            </a:r>
          </a:p>
          <a:p>
            <a:endParaRPr lang="en-US" altLang="en-US" sz="2400" b="1" dirty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44538" y="4438650"/>
            <a:ext cx="325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b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Nguyên</a:t>
            </a:r>
            <a:r>
              <a:rPr lang="en-US" altLang="en-US" sz="2800" b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34988" y="4870450"/>
            <a:ext cx="6608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- </a:t>
            </a:r>
            <a:r>
              <a:rPr lang="en-US" sz="2800" b="1" dirty="0" err="1"/>
              <a:t>Điều</a:t>
            </a:r>
            <a:r>
              <a:rPr lang="en-US" sz="2800" b="1" dirty="0"/>
              <a:t> </a:t>
            </a:r>
            <a:r>
              <a:rPr lang="en-US" sz="2800" b="1" dirty="0" err="1"/>
              <a:t>kiện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bất</a:t>
            </a:r>
            <a:r>
              <a:rPr lang="en-US" sz="2800" b="1" dirty="0"/>
              <a:t> </a:t>
            </a:r>
            <a:r>
              <a:rPr lang="en-US" sz="2800" b="1" dirty="0" err="1"/>
              <a:t>lợi</a:t>
            </a:r>
            <a:endParaRPr lang="en-US" sz="2800" b="1" dirty="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79425" y="5302250"/>
            <a:ext cx="8701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- Vi </a:t>
            </a:r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gây</a:t>
            </a:r>
            <a:r>
              <a:rPr lang="en-US" sz="2800" b="1" dirty="0"/>
              <a:t> </a:t>
            </a:r>
            <a:r>
              <a:rPr lang="en-US" sz="2800" b="1" dirty="0" err="1"/>
              <a:t>bệnh</a:t>
            </a:r>
            <a:r>
              <a:rPr lang="en-US" sz="2800" b="1" dirty="0"/>
              <a:t> (</a:t>
            </a:r>
            <a:r>
              <a:rPr lang="en-US" sz="2800" b="1" dirty="0" err="1"/>
              <a:t>Nấm</a:t>
            </a:r>
            <a:r>
              <a:rPr lang="en-US" sz="2800" b="1" dirty="0"/>
              <a:t>, vi </a:t>
            </a:r>
            <a:r>
              <a:rPr lang="en-US" sz="2800" b="1" dirty="0" err="1"/>
              <a:t>khuẩn</a:t>
            </a:r>
            <a:r>
              <a:rPr lang="en-US" sz="2800" b="1" dirty="0"/>
              <a:t>, vi </a:t>
            </a:r>
            <a:r>
              <a:rPr lang="en-US" sz="2800" b="1" dirty="0" err="1"/>
              <a:t>rút</a:t>
            </a:r>
            <a:r>
              <a:rPr lang="en-US" sz="2800" b="1" dirty="0"/>
              <a:t>….)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12763" y="2781300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2. </a:t>
            </a:r>
            <a:r>
              <a:rPr lang="en-US" sz="2800" b="1" u="sng" dirty="0" err="1">
                <a:solidFill>
                  <a:srgbClr val="0000FF"/>
                </a:solidFill>
              </a:rPr>
              <a:t>Khái</a:t>
            </a:r>
            <a:r>
              <a:rPr lang="en-US" sz="2800" b="1" u="sng" dirty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</a:rPr>
              <a:t>niệm</a:t>
            </a:r>
            <a:r>
              <a:rPr lang="en-US" sz="2800" b="1" u="sng" dirty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</a:rPr>
              <a:t>về</a:t>
            </a:r>
            <a:r>
              <a:rPr lang="en-US" sz="2800" b="1" u="sng" dirty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</a:rPr>
              <a:t>bệnh</a:t>
            </a:r>
            <a:r>
              <a:rPr lang="en-US" sz="2800" b="1" u="sng" dirty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</a:rPr>
              <a:t>cây</a:t>
            </a:r>
            <a:r>
              <a:rPr lang="en-US" sz="28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85813" y="3213100"/>
            <a:ext cx="2417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Khái</a:t>
            </a:r>
            <a:r>
              <a:rPr lang="en-US" altLang="en-US" sz="2800" b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niệm</a:t>
            </a:r>
            <a:r>
              <a:rPr lang="en-US" sz="2800" b="1" u="sng" dirty="0">
                <a:solidFill>
                  <a:srgbClr val="FF0000"/>
                </a:solidFill>
              </a:rPr>
              <a:t>: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381000" y="0"/>
            <a:ext cx="8458200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</a:rPr>
              <a:t>Tiết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12 _   </a:t>
            </a: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12 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r>
              <a:rPr lang="en-US" altLang="en-US" sz="3200" b="1" dirty="0">
                <a:solidFill>
                  <a:srgbClr val="FF0000"/>
                </a:solidFill>
              </a:rPr>
              <a:t>   SÂU, BỆNH HẠI CÂY TRỒNG</a:t>
            </a:r>
          </a:p>
        </p:txBody>
      </p:sp>
      <p:sp>
        <p:nvSpPr>
          <p:cNvPr id="28683" name="Text Box 3"/>
          <p:cNvSpPr>
            <a:spLocks noChangeArrowheads="1"/>
          </p:cNvSpPr>
          <p:nvPr/>
        </p:nvSpPr>
        <p:spPr bwMode="auto">
          <a:xfrm>
            <a:off x="250825" y="1311275"/>
            <a:ext cx="8502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FF0000"/>
                </a:solidFill>
              </a:rPr>
              <a:t>I .</a:t>
            </a:r>
            <a:r>
              <a:rPr lang="en-US" sz="2800" b="1" u="sng" dirty="0">
                <a:solidFill>
                  <a:srgbClr val="FF0000"/>
                </a:solidFill>
              </a:rPr>
              <a:t> TÁC HẠI CỦA SÂU BỆNH: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428596" y="0"/>
            <a:ext cx="8458200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</a:rPr>
              <a:t>Tiết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12 _   </a:t>
            </a: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12 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r>
              <a:rPr lang="en-US" altLang="en-US" sz="3200" b="1" dirty="0">
                <a:solidFill>
                  <a:srgbClr val="FF0000"/>
                </a:solidFill>
              </a:rPr>
              <a:t>   SÂU, BỆNH HẠI CÂY TRỒNG</a:t>
            </a:r>
          </a:p>
        </p:txBody>
      </p:sp>
      <p:sp>
        <p:nvSpPr>
          <p:cNvPr id="33795" name="Text Box 3"/>
          <p:cNvSpPr>
            <a:spLocks noChangeArrowheads="1"/>
          </p:cNvSpPr>
          <p:nvPr/>
        </p:nvSpPr>
        <p:spPr bwMode="auto">
          <a:xfrm>
            <a:off x="228600" y="1895468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II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en-US" altLang="en-US" sz="2800" b="1" u="sng" dirty="0">
                <a:solidFill>
                  <a:srgbClr val="FF0000"/>
                </a:solidFill>
              </a:rPr>
              <a:t> KHÁI NIỆM VỀ CÔN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</a:rPr>
              <a:t>TRÙNG VÀ BỆNH CÂY:</a:t>
            </a:r>
            <a:endParaRPr lang="en-SG" alt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/>
              <a:t>1.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Khái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niệm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về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côn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trùng</a:t>
            </a:r>
            <a:r>
              <a:rPr lang="en-US" altLang="en-US" sz="2800" b="1" u="sng" dirty="0"/>
              <a:t>:</a:t>
            </a:r>
            <a:endParaRPr lang="en-SG" altLang="en-US" sz="2800" b="1" u="sng" dirty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2691466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2. </a:t>
            </a:r>
            <a:r>
              <a:rPr lang="en-US" sz="2800" b="1" u="sng" dirty="0" err="1"/>
              <a:t>Khái</a:t>
            </a:r>
            <a:r>
              <a:rPr lang="en-US" sz="2800" b="1" u="sng" dirty="0"/>
              <a:t> </a:t>
            </a:r>
            <a:r>
              <a:rPr lang="en-US" sz="2800" b="1" u="sng" dirty="0" err="1"/>
              <a:t>niệm</a:t>
            </a:r>
            <a:r>
              <a:rPr lang="en-US" sz="2800" b="1" u="sng" dirty="0"/>
              <a:t> </a:t>
            </a:r>
            <a:r>
              <a:rPr lang="en-US" sz="2800" b="1" u="sng" dirty="0" err="1"/>
              <a:t>về</a:t>
            </a:r>
            <a:r>
              <a:rPr lang="en-US" sz="2800" b="1" u="sng" dirty="0"/>
              <a:t> </a:t>
            </a:r>
            <a:r>
              <a:rPr lang="en-US" sz="2800" b="1" u="sng" dirty="0" err="1"/>
              <a:t>bệnh</a:t>
            </a:r>
            <a:r>
              <a:rPr lang="en-US" sz="2800" b="1" u="sng" dirty="0"/>
              <a:t> </a:t>
            </a:r>
            <a:r>
              <a:rPr lang="en-US" sz="2800" b="1" u="sng" dirty="0" err="1"/>
              <a:t>cây</a:t>
            </a:r>
            <a:r>
              <a:rPr lang="en-US" sz="2800" b="1" dirty="0"/>
              <a:t>:</a:t>
            </a:r>
          </a:p>
        </p:txBody>
      </p:sp>
      <p:sp>
        <p:nvSpPr>
          <p:cNvPr id="33798" name="Rectangle 2"/>
          <p:cNvSpPr>
            <a:spLocks noChangeArrowheads="1"/>
          </p:cNvSpPr>
          <p:nvPr/>
        </p:nvSpPr>
        <p:spPr bwMode="auto">
          <a:xfrm>
            <a:off x="214282" y="3046415"/>
            <a:ext cx="8610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>
                <a:solidFill>
                  <a:srgbClr val="FF0000"/>
                </a:solidFill>
              </a:rPr>
              <a:t>3. </a:t>
            </a:r>
            <a:r>
              <a:rPr lang="en-US" sz="2800" b="1" u="sng" dirty="0" err="1">
                <a:solidFill>
                  <a:srgbClr val="FF0000"/>
                </a:solidFill>
              </a:rPr>
              <a:t>Một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số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dấu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hiệu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khi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cây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trồng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bị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sâu</a:t>
            </a:r>
            <a:r>
              <a:rPr lang="en-US" sz="2800" b="1" u="sng" dirty="0">
                <a:solidFill>
                  <a:srgbClr val="FF0000"/>
                </a:solidFill>
              </a:rPr>
              <a:t>, </a:t>
            </a:r>
            <a:r>
              <a:rPr lang="en-US" sz="2800" b="1" u="sng" dirty="0" err="1">
                <a:solidFill>
                  <a:srgbClr val="FF0000"/>
                </a:solidFill>
              </a:rPr>
              <a:t>bệnh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phá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hại</a:t>
            </a:r>
            <a:r>
              <a:rPr lang="en-US" sz="2800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3799" name="Rectangle 3"/>
          <p:cNvSpPr>
            <a:spLocks noChangeArrowheads="1"/>
          </p:cNvSpPr>
          <p:nvPr/>
        </p:nvSpPr>
        <p:spPr bwMode="auto">
          <a:xfrm>
            <a:off x="228600" y="3646488"/>
            <a:ext cx="8610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dirty="0"/>
              <a:t> </a:t>
            </a:r>
            <a:r>
              <a:rPr lang="en-US" sz="2800" dirty="0"/>
              <a:t>* </a:t>
            </a:r>
            <a:r>
              <a:rPr lang="en-US" altLang="en-US" sz="2800" b="1" dirty="0" err="1"/>
              <a:t>Khi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sâu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bệnh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phá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hại</a:t>
            </a:r>
            <a:r>
              <a:rPr lang="en-US" sz="2800" b="1" dirty="0"/>
              <a:t> </a:t>
            </a:r>
            <a:r>
              <a:rPr lang="en-US" altLang="en-US" sz="2800" b="1" dirty="0" err="1"/>
              <a:t>thường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màu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sắc,cấu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tạohìn</a:t>
            </a:r>
            <a:r>
              <a:rPr lang="en-US" sz="2800" b="1" dirty="0" err="1"/>
              <a:t>h</a:t>
            </a:r>
            <a:r>
              <a:rPr lang="en-US" sz="2800" b="1" dirty="0"/>
              <a:t> </a:t>
            </a:r>
            <a:r>
              <a:rPr lang="en-US" altLang="en-US" sz="2800" b="1" dirty="0" err="1"/>
              <a:t>thái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các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bộ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phận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của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cây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bị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thay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đổi</a:t>
            </a:r>
            <a:endParaRPr lang="en-US" altLang="en-US" sz="2800" b="1" dirty="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50825" y="1406525"/>
            <a:ext cx="5922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 . TÁC HẠI CỦA SÂU BỆNH: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 rot="-158553">
            <a:off x="1600200" y="1600200"/>
            <a:ext cx="6248400" cy="411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3432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CỦNG CỐ BÀI</a:t>
            </a:r>
          </a:p>
        </p:txBody>
      </p:sp>
      <p:pic>
        <p:nvPicPr>
          <p:cNvPr id="25603" name="Picture 3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590800"/>
            <a:ext cx="260032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Pictur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Picture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5610225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Picture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525780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Picture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510540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Picture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510540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Picture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5257800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Picture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5610225"/>
            <a:ext cx="866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Pictur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Picture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5076825"/>
            <a:ext cx="1333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82296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Caâu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1</a:t>
            </a:r>
            <a:r>
              <a:rPr lang="en-US" sz="3200" b="1" dirty="0">
                <a:latin typeface="VNI-Times" pitchFamily="2" charset="0"/>
              </a:rPr>
              <a:t>.Em </a:t>
            </a:r>
            <a:r>
              <a:rPr lang="en-US" sz="3200" b="1" dirty="0" err="1">
                <a:latin typeface="VNI-Times" pitchFamily="2" charset="0"/>
              </a:rPr>
              <a:t>haõy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neâu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taùc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cuûa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saâu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beänh</a:t>
            </a:r>
            <a:r>
              <a:rPr lang="en-US" sz="3200" b="1" dirty="0">
                <a:latin typeface="VNI-Times" pitchFamily="2" charset="0"/>
              </a:rPr>
              <a:t>?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85800" y="3071810"/>
            <a:ext cx="7620000" cy="1877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200" b="1" i="1" dirty="0">
                <a:latin typeface="VNI-Times" pitchFamily="2" charset="0"/>
                <a:sym typeface="ZapfDingbats BT" pitchFamily="2" charset="2"/>
              </a:rPr>
              <a:t>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8229600" cy="3994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Caâu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2. </a:t>
            </a:r>
            <a:r>
              <a:rPr lang="en-US" sz="3200" b="1" dirty="0" err="1">
                <a:latin typeface="VNI-Times" pitchFamily="2" charset="0"/>
              </a:rPr>
              <a:t>Saâu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phaù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haïi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caây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troàng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maïnh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ôû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giai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ñoaïn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naøo</a:t>
            </a:r>
            <a:r>
              <a:rPr lang="en-US" sz="3200" b="1" dirty="0">
                <a:latin typeface="VNI-Times" pitchFamily="2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	a. </a:t>
            </a:r>
            <a:r>
              <a:rPr lang="en-US" sz="3200" b="1" dirty="0" err="1">
                <a:latin typeface="VNI-Times" pitchFamily="2" charset="0"/>
              </a:rPr>
              <a:t>Nhoäng</a:t>
            </a:r>
            <a:r>
              <a:rPr lang="en-US" sz="3200" b="1" dirty="0">
                <a:latin typeface="VNI-Times" pitchFamily="2" charset="0"/>
              </a:rPr>
              <a:t> – </a:t>
            </a:r>
            <a:r>
              <a:rPr lang="en-US" sz="3200" b="1" dirty="0" err="1">
                <a:latin typeface="VNI-Times" pitchFamily="2" charset="0"/>
              </a:rPr>
              <a:t>Tröùng</a:t>
            </a:r>
            <a:endParaRPr lang="en-US" sz="3200" b="1" dirty="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	b. </a:t>
            </a:r>
            <a:r>
              <a:rPr lang="en-US" sz="3200" b="1" dirty="0" err="1">
                <a:latin typeface="VNI-Times" pitchFamily="2" charset="0"/>
              </a:rPr>
              <a:t>Saâu</a:t>
            </a:r>
            <a:r>
              <a:rPr lang="en-US" sz="3200" b="1" dirty="0">
                <a:latin typeface="VNI-Times" pitchFamily="2" charset="0"/>
              </a:rPr>
              <a:t> non – </a:t>
            </a:r>
            <a:r>
              <a:rPr lang="en-US" sz="3200" b="1" dirty="0" err="1">
                <a:latin typeface="VNI-Times" pitchFamily="2" charset="0"/>
              </a:rPr>
              <a:t>Nhoäng</a:t>
            </a:r>
            <a:endParaRPr lang="en-US" sz="3200" b="1" dirty="0"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	c. </a:t>
            </a:r>
            <a:r>
              <a:rPr lang="en-US" sz="3200" b="1" dirty="0" err="1">
                <a:latin typeface="VNI-Times" pitchFamily="2" charset="0"/>
              </a:rPr>
              <a:t>Tröùng</a:t>
            </a:r>
            <a:r>
              <a:rPr lang="en-US" sz="3200" b="1" dirty="0">
                <a:latin typeface="VNI-Times" pitchFamily="2" charset="0"/>
              </a:rPr>
              <a:t> – </a:t>
            </a:r>
            <a:r>
              <a:rPr lang="en-US" sz="3200" b="1" dirty="0" err="1">
                <a:latin typeface="VNI-Times" pitchFamily="2" charset="0"/>
              </a:rPr>
              <a:t>Saâu</a:t>
            </a:r>
            <a:r>
              <a:rPr lang="en-US" sz="3200" b="1" dirty="0">
                <a:latin typeface="VNI-Times" pitchFamily="2" charset="0"/>
              </a:rPr>
              <a:t> non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	d. </a:t>
            </a:r>
            <a:r>
              <a:rPr lang="en-US" sz="3200" b="1" dirty="0" err="1">
                <a:latin typeface="VNI-Times" pitchFamily="2" charset="0"/>
              </a:rPr>
              <a:t>Saâu</a:t>
            </a:r>
            <a:r>
              <a:rPr lang="en-US" sz="3200" b="1" dirty="0">
                <a:latin typeface="VNI-Times" pitchFamily="2" charset="0"/>
              </a:rPr>
              <a:t> non – </a:t>
            </a:r>
            <a:r>
              <a:rPr lang="en-US" sz="3200" b="1" dirty="0" err="1">
                <a:latin typeface="VNI-Times" pitchFamily="2" charset="0"/>
              </a:rPr>
              <a:t>Saâu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tröôûng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VNI-Times" pitchFamily="2" charset="0"/>
              </a:rPr>
              <a:t>thaønh</a:t>
            </a:r>
            <a:endParaRPr lang="en-US" sz="3200" b="1" dirty="0">
              <a:latin typeface="VNI-Times" pitchFamily="2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930400" y="4802188"/>
            <a:ext cx="5311775" cy="579437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FF"/>
                </a:solidFill>
                <a:latin typeface="VNI-Times" pitchFamily="2" charset="0"/>
              </a:rPr>
              <a:t>Saâu non – Saâu tröôûng thaønh</a:t>
            </a: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219200" y="4724400"/>
            <a:ext cx="762000" cy="762000"/>
          </a:xfrm>
          <a:prstGeom prst="ellips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8" grpId="0" animBg="1"/>
      <p:bldP spid="593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`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0"/>
            <a:ext cx="42672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ruoi duc q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DaLon2 thoi b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6248400"/>
            <a:ext cx="9180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hình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ảnh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trên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cho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chúng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ta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thấy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điều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gì</a:t>
            </a:r>
            <a:r>
              <a:rPr lang="en-US" altLang="en-US" sz="3000" b="1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6151" name="Picture 4" descr="Ray nau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648200" y="2971800"/>
            <a:ext cx="4267200" cy="3276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descr="Small confetti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3 :</a:t>
            </a:r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sát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b="1" dirty="0"/>
              <a:t> </a:t>
            </a:r>
            <a:r>
              <a:rPr lang="en-US" sz="2800" b="1" dirty="0" err="1"/>
              <a:t>đâu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hiệu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sâu</a:t>
            </a:r>
            <a:r>
              <a:rPr lang="en-US" sz="2800" b="1" dirty="0"/>
              <a:t> </a:t>
            </a:r>
            <a:r>
              <a:rPr lang="en-US" sz="2800" b="1" dirty="0" err="1"/>
              <a:t>phá</a:t>
            </a:r>
            <a:r>
              <a:rPr lang="en-US" sz="2800" b="1" dirty="0"/>
              <a:t> </a:t>
            </a:r>
            <a:r>
              <a:rPr lang="en-US" sz="2800" b="1" dirty="0" err="1"/>
              <a:t>hại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1066800"/>
            <a:ext cx="6934200" cy="4191000"/>
            <a:chOff x="0" y="0"/>
            <a:chExt cx="4368" cy="2640"/>
          </a:xfrm>
        </p:grpSpPr>
        <p:pic>
          <p:nvPicPr>
            <p:cNvPr id="35850" name="Picture 5" descr="393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776" cy="1104"/>
            </a:xfrm>
            <a:prstGeom prst="rect">
              <a:avLst/>
            </a:prstGeom>
            <a:noFill/>
            <a:ln w="57150" cmpd="thinThick">
              <a:solidFill>
                <a:srgbClr val="0066FF"/>
              </a:solidFill>
              <a:miter lim="800000"/>
              <a:headEnd/>
              <a:tailEnd/>
            </a:ln>
          </p:spPr>
        </p:pic>
        <p:pic>
          <p:nvPicPr>
            <p:cNvPr id="35851" name="Picture 6" descr="DaLon2 thoi ba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0" y="1554"/>
              <a:ext cx="1728" cy="1086"/>
            </a:xfrm>
            <a:prstGeom prst="rect">
              <a:avLst/>
            </a:prstGeom>
            <a:solidFill>
              <a:srgbClr val="FF3300"/>
            </a:solidFill>
            <a:ln w="57150" cmpd="thickThin">
              <a:solidFill>
                <a:srgbClr val="0066FF"/>
              </a:solidFill>
              <a:miter lim="800000"/>
              <a:headEnd/>
              <a:tailEnd/>
            </a:ln>
          </p:spPr>
        </p:pic>
        <p:pic>
          <p:nvPicPr>
            <p:cNvPr id="35852" name="Picture 7" descr="cai_saut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40" y="0"/>
              <a:ext cx="1728" cy="1104"/>
            </a:xfrm>
            <a:prstGeom prst="rect">
              <a:avLst/>
            </a:prstGeom>
            <a:solidFill>
              <a:srgbClr val="FF3300"/>
            </a:solidFill>
            <a:ln w="57150" cmpd="thinThick">
              <a:solidFill>
                <a:srgbClr val="0066FF"/>
              </a:solidFill>
              <a:miter lim="800000"/>
              <a:headEnd/>
              <a:tailEnd/>
            </a:ln>
          </p:spPr>
        </p:pic>
        <p:sp>
          <p:nvSpPr>
            <p:cNvPr id="3" name="Oval 8"/>
            <p:cNvSpPr>
              <a:spLocks noChangeArrowheads="1"/>
            </p:cNvSpPr>
            <p:nvPr/>
          </p:nvSpPr>
          <p:spPr bwMode="auto">
            <a:xfrm>
              <a:off x="96" y="816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2640" y="816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</a:p>
          </p:txBody>
        </p:sp>
        <p:pic>
          <p:nvPicPr>
            <p:cNvPr id="5" name="Picture 10" descr="GheDua_Trai do nam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1529"/>
              <a:ext cx="1776" cy="1111"/>
            </a:xfrm>
            <a:prstGeom prst="rect">
              <a:avLst/>
            </a:prstGeom>
            <a:noFill/>
            <a:ln w="57150" cmpd="thinThick">
              <a:solidFill>
                <a:srgbClr val="0033CC"/>
              </a:solidFill>
              <a:miter lim="800000"/>
              <a:headEnd/>
              <a:tailEnd/>
            </a:ln>
          </p:spPr>
        </p:pic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2688" y="2016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0" y="2064"/>
              <a:ext cx="288" cy="28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304800" y="56388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a. Hình 1,2,3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304800" y="61722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c. Hình 1,2,3,4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4343400" y="56388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b. Hình 1,2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4343400" y="6186488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Times New Roman" pitchFamily="18" charset="0"/>
              </a:rPr>
              <a:t>d. Hình 2,3,4</a:t>
            </a:r>
          </a:p>
        </p:txBody>
      </p:sp>
      <p:sp>
        <p:nvSpPr>
          <p:cNvPr id="35857" name="Oval 17"/>
          <p:cNvSpPr>
            <a:spLocks noChangeArrowheads="1"/>
          </p:cNvSpPr>
          <p:nvPr/>
        </p:nvSpPr>
        <p:spPr bwMode="auto">
          <a:xfrm>
            <a:off x="4262438" y="5715000"/>
            <a:ext cx="457200" cy="4572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53" grpId="0" autoUpdateAnimBg="0"/>
      <p:bldP spid="35854" grpId="0" autoUpdateAnimBg="0"/>
      <p:bldP spid="35855" grpId="0" autoUpdateAnimBg="0"/>
      <p:bldP spid="35856" grpId="0" autoUpdateAnimBg="0"/>
      <p:bldP spid="35857" grpId="0" animBg="1" autoUpdateAnimBg="0"/>
      <p:bldP spid="35857" grpId="1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0" y="1071546"/>
            <a:ext cx="9144000" cy="37856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 :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. . . . . . . . . 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. . . . . . . 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do . . . . . . . . . . . . . . . . . . . . . . . . . . . . . . . . . . . . . . . . . . . . . . . . . . . . . . . </a:t>
            </a:r>
            <a:r>
              <a:rPr lang="en-US" sz="3200" b="1" dirty="0">
                <a:latin typeface="VNI-Times" pitchFamily="2" charset="0"/>
              </a:rPr>
              <a:t>. . . . . . . . . . . . . . . . 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514600" y="2057400"/>
            <a:ext cx="12954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3200" b="1" i="1" dirty="0" err="1">
                <a:solidFill>
                  <a:srgbClr val="FF0000"/>
                </a:solidFill>
              </a:rPr>
              <a:t>hai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419476" y="2819400"/>
            <a:ext cx="12954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0" y="3643314"/>
            <a:ext cx="9144000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b="1" i="1" dirty="0">
                <a:solidFill>
                  <a:srgbClr val="FF0000"/>
                </a:solidFill>
                <a:latin typeface="VNI-Times" pitchFamily="2" charset="0"/>
              </a:rPr>
              <a:t>                             vi </a:t>
            </a:r>
            <a:r>
              <a:rPr lang="en-US" sz="3600" b="1" i="1" dirty="0" err="1">
                <a:solidFill>
                  <a:srgbClr val="FF0000"/>
                </a:solidFill>
                <a:latin typeface="VNI-Times" pitchFamily="2" charset="0"/>
              </a:rPr>
              <a:t>sinh</a:t>
            </a:r>
            <a:r>
              <a:rPr lang="en-US" sz="36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VNI-Times" pitchFamily="2" charset="0"/>
              </a:rPr>
              <a:t>vaät</a:t>
            </a:r>
            <a:r>
              <a:rPr lang="en-US" sz="36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VNI-Times" pitchFamily="2" charset="0"/>
              </a:rPr>
              <a:t>gaây</a:t>
            </a:r>
            <a:r>
              <a:rPr lang="en-US" sz="36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VNI-Times" pitchFamily="2" charset="0"/>
              </a:rPr>
              <a:t>haïi</a:t>
            </a:r>
            <a:r>
              <a:rPr lang="en-US" sz="36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VNI-Times" pitchFamily="2" charset="0"/>
              </a:rPr>
              <a:t>hoaëc</a:t>
            </a:r>
            <a:r>
              <a:rPr lang="en-US" sz="36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VNI-Times" pitchFamily="2" charset="0"/>
              </a:rPr>
              <a:t>ñieàu</a:t>
            </a:r>
            <a:r>
              <a:rPr lang="en-US" sz="36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VNI-Times" pitchFamily="2" charset="0"/>
              </a:rPr>
              <a:t>kieän</a:t>
            </a:r>
            <a:r>
              <a:rPr lang="en-US" sz="36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VNI-Times" pitchFamily="2" charset="0"/>
              </a:rPr>
              <a:t>soáng</a:t>
            </a:r>
            <a:r>
              <a:rPr lang="en-US" sz="36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VNI-Times" pitchFamily="2" charset="0"/>
              </a:rPr>
              <a:t>baát</a:t>
            </a:r>
            <a:r>
              <a:rPr lang="en-US" sz="36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VNI-Times" pitchFamily="2" charset="0"/>
              </a:rPr>
              <a:t>lôïi</a:t>
            </a:r>
            <a:r>
              <a:rPr lang="en-US" sz="36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VNI-Times" pitchFamily="2" charset="0"/>
              </a:rPr>
              <a:t>gaây</a:t>
            </a:r>
            <a:r>
              <a:rPr lang="en-US" sz="36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VNI-Times" pitchFamily="2" charset="0"/>
              </a:rPr>
              <a:t>neân</a:t>
            </a:r>
            <a:endParaRPr lang="en-US" sz="3600" b="1" i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80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/>
      <p:bldP spid="88068" grpId="0"/>
      <p:bldP spid="880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295400" y="3098800"/>
            <a:ext cx="11430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2400" b="1"/>
              <a:t>P</a:t>
            </a:r>
            <a:r>
              <a:rPr lang="en-US" altLang="en-US" sz="2400" b="1"/>
              <a:t>hòng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438400" y="3098800"/>
            <a:ext cx="11430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bệnh</a:t>
            </a:r>
            <a:r>
              <a:rPr lang="vi-VN" altLang="en-US" sz="2400" b="1"/>
              <a:t> ,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581400" y="3098800"/>
            <a:ext cx="12192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hơn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800600" y="3100388"/>
            <a:ext cx="11430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chữa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945188" y="3098800"/>
            <a:ext cx="1141412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bệnh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295400" y="2789238"/>
            <a:ext cx="1143000" cy="11668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b="1"/>
          </a:p>
          <a:p>
            <a:pPr algn="ctr">
              <a:spcBef>
                <a:spcPct val="50000"/>
              </a:spcBef>
            </a:pPr>
            <a:r>
              <a:rPr lang="en-US" sz="2800" b="1"/>
              <a:t>1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438400" y="2789238"/>
            <a:ext cx="1143000" cy="11668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b="1"/>
          </a:p>
          <a:p>
            <a:pPr algn="ctr">
              <a:spcBef>
                <a:spcPct val="50000"/>
              </a:spcBef>
            </a:pPr>
            <a:r>
              <a:rPr lang="en-US" sz="2800" b="1"/>
              <a:t>2</a:t>
            </a:r>
            <a:endParaRPr lang="en-US" altLang="en-US" sz="2800" b="1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581400" y="2789238"/>
            <a:ext cx="1219200" cy="11668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b="1"/>
          </a:p>
          <a:p>
            <a:pPr algn="ctr">
              <a:spcBef>
                <a:spcPct val="50000"/>
              </a:spcBef>
            </a:pPr>
            <a:r>
              <a:rPr lang="en-US" sz="2800" b="1"/>
              <a:t>3</a:t>
            </a:r>
            <a:endParaRPr lang="en-US" altLang="en-US" sz="2800" b="1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 rot="-60000">
            <a:off x="4803775" y="2787650"/>
            <a:ext cx="1143000" cy="1168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b="1"/>
          </a:p>
          <a:p>
            <a:pPr algn="ctr">
              <a:spcBef>
                <a:spcPct val="50000"/>
              </a:spcBef>
            </a:pPr>
            <a:r>
              <a:rPr lang="en-US" sz="2800" b="1"/>
              <a:t>4</a:t>
            </a:r>
            <a:endParaRPr lang="en-US" altLang="en-US" sz="2800" b="1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943600" y="2781300"/>
            <a:ext cx="1219200" cy="1168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b="1"/>
          </a:p>
          <a:p>
            <a:pPr algn="ctr">
              <a:spcBef>
                <a:spcPct val="50000"/>
              </a:spcBef>
            </a:pPr>
            <a:r>
              <a:rPr lang="en-US" sz="2800" b="1"/>
              <a:t>5</a:t>
            </a:r>
            <a:endParaRPr lang="en-US" altLang="en-US" sz="2800" b="1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7162800" y="6019800"/>
            <a:ext cx="1447800" cy="4667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C0000"/>
                </a:solidFill>
              </a:rPr>
              <a:t>ĐÁP ÁN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949325" y="228600"/>
            <a:ext cx="7204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TRÒ CHƠI GIẢI Ô CHỮ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28600" y="990600"/>
            <a:ext cx="8610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Để ngăn ngừa sâu,bệnh phá hại cây trồng </a:t>
            </a:r>
          </a:p>
          <a:p>
            <a:r>
              <a:rPr lang="en-US" altLang="en-US" sz="3200">
                <a:solidFill>
                  <a:srgbClr val="0000FF"/>
                </a:solidFill>
              </a:rPr>
              <a:t>người ta thường lấy phương châm gì?</a:t>
            </a:r>
          </a:p>
          <a:p>
            <a:r>
              <a:rPr lang="en-US" sz="3200" b="1">
                <a:solidFill>
                  <a:schemeClr val="accent2"/>
                </a:solidFill>
              </a:rPr>
              <a:t> Gồm 5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6"/>
                  </p:tgtEl>
                </p:cond>
              </p:nextCondLst>
            </p:seq>
          </p:childTnLst>
        </p:cTn>
      </p:par>
    </p:tnLst>
    <p:bldLst>
      <p:bldP spid="36871" grpId="0" bldLvl="0" animBg="1" autoUpdateAnimBg="0"/>
      <p:bldP spid="36871" grpId="1" bldLvl="0" animBg="1" autoUpdateAnimBg="0"/>
      <p:bldP spid="36872" grpId="0" bldLvl="0" animBg="1" autoUpdateAnimBg="0"/>
      <p:bldP spid="36872" grpId="1" bldLvl="0" animBg="1" autoUpdateAnimBg="0"/>
      <p:bldP spid="36873" grpId="0" bldLvl="0" animBg="1" autoUpdateAnimBg="0"/>
      <p:bldP spid="36873" grpId="1" bldLvl="0" animBg="1" autoUpdateAnimBg="0"/>
      <p:bldP spid="36874" grpId="0" bldLvl="0" animBg="1" autoUpdateAnimBg="0"/>
      <p:bldP spid="36874" grpId="1" bldLvl="0" animBg="1" autoUpdateAnimBg="0"/>
      <p:bldP spid="36875" grpId="0" bldLvl="0" animBg="1" autoUpdateAnimBg="0"/>
      <p:bldP spid="36875" grpId="1" bldLvl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0" y="5713413"/>
            <a:ext cx="9115425" cy="1219200"/>
            <a:chOff x="0" y="0"/>
            <a:chExt cx="5664" cy="768"/>
          </a:xfrm>
        </p:grpSpPr>
        <p:pic>
          <p:nvPicPr>
            <p:cNvPr id="2" name="Picture 4" descr="007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66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5" descr="BOO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2" y="393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3" name="WordArt 6"/>
          <p:cNvSpPr>
            <a:spLocks noChangeArrowheads="1" noChangeShapeType="1" noTextEdit="1"/>
          </p:cNvSpPr>
          <p:nvPr/>
        </p:nvSpPr>
        <p:spPr bwMode="auto">
          <a:xfrm>
            <a:off x="2024063" y="195263"/>
            <a:ext cx="4876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sz="3600" b="1">
                <a:ln w="9525" cmpd="sng">
                  <a:round/>
                  <a:headEnd/>
                  <a:tailEnd/>
                </a:ln>
                <a:solidFill>
                  <a:srgbClr val="FF6600">
                    <a:alpha val="93999"/>
                  </a:srgbClr>
                </a:solidFill>
                <a:latin typeface="Times New Roman"/>
                <a:cs typeface="Times New Roman"/>
              </a:rPr>
              <a:t>DẶN DÒ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80975" y="1214422"/>
            <a:ext cx="878522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Arial" charset="0"/>
              <a:buChar char="-"/>
            </a:pPr>
            <a:r>
              <a:rPr lang="en-US" altLang="en-US" sz="2800" b="1" dirty="0"/>
              <a:t>- </a:t>
            </a:r>
            <a:r>
              <a:rPr lang="en-US" altLang="en-US" sz="2800" b="1" dirty="0" err="1"/>
              <a:t>Sưu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tầm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một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số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tranh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ảnh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liên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quan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đến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côn</a:t>
            </a:r>
            <a:r>
              <a:rPr lang="en-US" altLang="en-US" sz="2800" b="1" dirty="0"/>
              <a:t> </a:t>
            </a:r>
            <a:r>
              <a:rPr lang="en-US" sz="2800" b="1" dirty="0"/>
              <a:t>  </a:t>
            </a:r>
            <a:r>
              <a:rPr lang="en-US" altLang="en-US" sz="2800" b="1" dirty="0" err="1"/>
              <a:t>trùng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lợi</a:t>
            </a:r>
            <a:r>
              <a:rPr lang="en-US" altLang="en-US" sz="2800" b="1" dirty="0"/>
              <a:t>.</a:t>
            </a:r>
          </a:p>
          <a:p>
            <a:pPr>
              <a:spcBef>
                <a:spcPct val="50000"/>
              </a:spcBef>
              <a:buFont typeface="Arial" charset="0"/>
              <a:buChar char="-"/>
            </a:pPr>
            <a:r>
              <a:rPr lang="en-US" altLang="en-US" sz="2600" dirty="0"/>
              <a:t>- </a:t>
            </a:r>
            <a:r>
              <a:rPr lang="en-US" altLang="en-US" sz="2600" b="1" dirty="0" err="1"/>
              <a:t>Học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bài</a:t>
            </a:r>
            <a:r>
              <a:rPr lang="en-US" altLang="en-US" sz="2600" b="1" dirty="0"/>
              <a:t>, </a:t>
            </a:r>
            <a:r>
              <a:rPr lang="vi-VN" altLang="en-US" sz="2600" b="1" dirty="0"/>
              <a:t>trả lời các câu hỏi</a:t>
            </a:r>
            <a:r>
              <a:rPr lang="en-US" altLang="en-US" sz="2600" b="1" dirty="0"/>
              <a:t> SGK </a:t>
            </a:r>
            <a:r>
              <a:rPr lang="en-US" altLang="en-US" sz="2600" b="1" dirty="0" err="1"/>
              <a:t>trang</a:t>
            </a:r>
            <a:r>
              <a:rPr lang="en-US" altLang="en-US" sz="2600" b="1" dirty="0"/>
              <a:t> 30</a:t>
            </a:r>
            <a:r>
              <a:rPr lang="vi-VN" altLang="en-US" sz="2600" b="1" dirty="0"/>
              <a:t>. </a:t>
            </a:r>
            <a:endParaRPr lang="en-US" altLang="en-US" sz="2600" b="1" dirty="0"/>
          </a:p>
          <a:p>
            <a:pPr>
              <a:spcBef>
                <a:spcPct val="50000"/>
              </a:spcBef>
            </a:pPr>
            <a:r>
              <a:rPr lang="en-US" altLang="en-US" sz="2600" b="1" dirty="0"/>
              <a:t>-</a:t>
            </a:r>
            <a:r>
              <a:rPr lang="en-US" sz="2600" b="1" dirty="0"/>
              <a:t>-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Chuẩn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bị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bài</a:t>
            </a:r>
            <a:r>
              <a:rPr lang="en-US" altLang="en-US" sz="2600" b="1" dirty="0"/>
              <a:t> 13: PHÒNG TRỪ SÂU BỆNH HẠI. </a:t>
            </a:r>
          </a:p>
          <a:p>
            <a:pPr>
              <a:spcBef>
                <a:spcPct val="50000"/>
              </a:spcBef>
            </a:pPr>
            <a:r>
              <a:rPr lang="en-US" altLang="en-US" sz="2600" b="1" dirty="0"/>
              <a:t>+ </a:t>
            </a:r>
            <a:r>
              <a:rPr lang="en-US" altLang="en-US" sz="2600" b="1" dirty="0" err="1"/>
              <a:t>Nhóm</a:t>
            </a:r>
            <a:r>
              <a:rPr lang="en-US" altLang="en-US" sz="2600" b="1" dirty="0"/>
              <a:t> 1 </a:t>
            </a:r>
            <a:r>
              <a:rPr lang="en-US" altLang="en-US" sz="2600" b="1" dirty="0" err="1"/>
              <a:t>Biện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pháp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thủ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công</a:t>
            </a:r>
            <a:r>
              <a:rPr lang="en-US" altLang="en-US" sz="2600" b="1" dirty="0"/>
              <a:t> .</a:t>
            </a:r>
          </a:p>
          <a:p>
            <a:pPr>
              <a:spcBef>
                <a:spcPct val="50000"/>
              </a:spcBef>
            </a:pPr>
            <a:r>
              <a:rPr lang="en-US" altLang="en-US" sz="2600" b="1" dirty="0"/>
              <a:t>+ </a:t>
            </a:r>
            <a:r>
              <a:rPr lang="en-US" altLang="en-US" sz="2600" b="1" dirty="0" err="1"/>
              <a:t>Nhóm</a:t>
            </a:r>
            <a:r>
              <a:rPr lang="en-US" altLang="en-US" sz="2600" b="1" dirty="0"/>
              <a:t> 2 </a:t>
            </a:r>
            <a:r>
              <a:rPr lang="en-US" altLang="en-US" sz="2600" b="1" dirty="0" err="1"/>
              <a:t>Biện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pháp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hóa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học</a:t>
            </a:r>
            <a:r>
              <a:rPr lang="en-US" altLang="en-US" sz="2600" b="1" dirty="0"/>
              <a:t> .</a:t>
            </a:r>
          </a:p>
          <a:p>
            <a:pPr>
              <a:spcBef>
                <a:spcPct val="50000"/>
              </a:spcBef>
            </a:pPr>
            <a:r>
              <a:rPr lang="en-US" altLang="en-US" sz="2600" b="1" dirty="0"/>
              <a:t>+ </a:t>
            </a:r>
            <a:r>
              <a:rPr lang="en-US" altLang="en-US" sz="2600" b="1" dirty="0" err="1"/>
              <a:t>Nhóm</a:t>
            </a:r>
            <a:r>
              <a:rPr lang="en-US" altLang="en-US" sz="2600" b="1" dirty="0"/>
              <a:t> 3 </a:t>
            </a:r>
            <a:r>
              <a:rPr lang="en-US" altLang="en-US" sz="2600" b="1" dirty="0" err="1"/>
              <a:t>Biện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pháp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sinh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học</a:t>
            </a:r>
            <a:r>
              <a:rPr lang="en-US" altLang="en-US" sz="2600" b="1" dirty="0"/>
              <a:t> .</a:t>
            </a:r>
          </a:p>
          <a:p>
            <a:pPr>
              <a:spcBef>
                <a:spcPct val="50000"/>
              </a:spcBef>
            </a:pPr>
            <a:r>
              <a:rPr lang="en-US" altLang="en-US" sz="2600" b="1" dirty="0"/>
              <a:t>+ </a:t>
            </a:r>
            <a:r>
              <a:rPr lang="en-US" altLang="en-US" sz="2600" b="1" dirty="0" err="1"/>
              <a:t>Nhóm</a:t>
            </a:r>
            <a:r>
              <a:rPr lang="en-US" altLang="en-US" sz="2600" b="1" dirty="0"/>
              <a:t> 4 </a:t>
            </a:r>
            <a:r>
              <a:rPr lang="en-US" altLang="en-US" sz="2600" b="1" dirty="0" err="1"/>
              <a:t>Biện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pháp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kiểm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dịch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thực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vật</a:t>
            </a:r>
            <a:r>
              <a:rPr lang="en-US" altLang="en-US" sz="2600" b="1" dirty="0"/>
              <a:t> .</a:t>
            </a:r>
          </a:p>
          <a:p>
            <a:pPr>
              <a:spcBef>
                <a:spcPct val="50000"/>
              </a:spcBef>
              <a:buFont typeface="Arial" charset="0"/>
              <a:buChar char="-"/>
            </a:pPr>
            <a:r>
              <a:rPr lang="en-US" altLang="en-US" sz="2600" b="1" dirty="0"/>
              <a:t>- </a:t>
            </a:r>
            <a:r>
              <a:rPr lang="en-US" altLang="en-US" sz="2600" b="1" dirty="0" err="1"/>
              <a:t>Tìm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hiểu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các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biện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pháp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phòng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trừ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sâu</a:t>
            </a:r>
            <a:r>
              <a:rPr lang="en-US" altLang="en-US" sz="2600" b="1" dirty="0"/>
              <a:t>, </a:t>
            </a:r>
            <a:r>
              <a:rPr lang="en-US" altLang="en-US" sz="2600" b="1" dirty="0" err="1"/>
              <a:t>bệnh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hại</a:t>
            </a:r>
            <a:r>
              <a:rPr lang="en-US" altLang="en-US" sz="2600" b="1" dirty="0"/>
              <a:t> ở </a:t>
            </a:r>
            <a:r>
              <a:rPr lang="en-US" altLang="en-US" sz="2600" b="1" dirty="0" err="1"/>
              <a:t>địa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phương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em</a:t>
            </a:r>
            <a:r>
              <a:rPr lang="en-US" altLang="en-US" sz="26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9425" y="1547813"/>
            <a:ext cx="260667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image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0525" y="1700213"/>
            <a:ext cx="2586038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image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9238" y="3192463"/>
            <a:ext cx="2587626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image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49238" y="3692525"/>
            <a:ext cx="2444751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image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1676400"/>
            <a:ext cx="23145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image0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8000" y="3182938"/>
            <a:ext cx="196056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image0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45325" y="2657475"/>
            <a:ext cx="9826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image0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5488" y="3003550"/>
            <a:ext cx="14573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image0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3900" y="3201988"/>
            <a:ext cx="21066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 descr="image0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08625" y="3644900"/>
            <a:ext cx="243998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 descr="image0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02513" y="3717925"/>
            <a:ext cx="168275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 descr="image0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81875" y="3717925"/>
            <a:ext cx="12223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4" descr="image0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03875" y="4005263"/>
            <a:ext cx="35052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071538" y="202148"/>
            <a:ext cx="5786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ĐỒ TƯ DUY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14546" y="1285860"/>
            <a:ext cx="3429024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SÂU, BỆNH HẠI CÂY 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7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772400" cy="3048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 dirty="0">
                <a:ln w="10541">
                  <a:solidFill>
                    <a:srgbClr val="4579B8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TIẾT 12 - BÀI 12:</a:t>
            </a:r>
          </a:p>
          <a:p>
            <a:pPr algn="ctr"/>
            <a:r>
              <a:rPr lang="en-US" sz="3600" b="1" kern="10" dirty="0">
                <a:ln w="10541">
                  <a:solidFill>
                    <a:srgbClr val="4579B8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SÂU, BỆNH HẠI CÂY TRỒNG</a:t>
            </a:r>
          </a:p>
        </p:txBody>
      </p:sp>
      <p:pic>
        <p:nvPicPr>
          <p:cNvPr id="6147" name="Picture 3" descr="POINS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769224" flipV="1">
            <a:off x="152400" y="4646613"/>
            <a:ext cx="2416175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26853">
            <a:off x="6988175" y="-25400"/>
            <a:ext cx="2120901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2057400" y="3505200"/>
            <a:ext cx="5867400" cy="12192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I. TÁC HẠI CỦA SÂU BỆNH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057400" y="4876800"/>
            <a:ext cx="5943600" cy="11430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II. KHÁI NIỆM VỀ CÔN TRÙNG</a:t>
            </a:r>
          </a:p>
          <a:p>
            <a:pPr algn="ctr"/>
            <a:r>
              <a:rPr lang="en-US" sz="2800" b="1">
                <a:solidFill>
                  <a:srgbClr val="0000FF"/>
                </a:solidFill>
              </a:rPr>
              <a:t> VÀ BỆNH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 autoUpdateAnimBg="0"/>
      <p:bldP spid="717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pPr algn="l"/>
            <a:r>
              <a:rPr lang="vi-VN" sz="2000" b="1" dirty="0">
                <a:solidFill>
                  <a:srgbClr val="FF0000"/>
                </a:solidFill>
              </a:rPr>
              <a:t>I.NHIỆM VỤ HỌC TẬP:</a:t>
            </a:r>
            <a:br>
              <a:rPr lang="vi-VN" sz="2000" b="1" dirty="0"/>
            </a:br>
            <a:r>
              <a:rPr lang="vi-VN" sz="2000" b="1" dirty="0"/>
              <a:t>Để thực hiện các mục tiêu trên</a:t>
            </a:r>
            <a:r>
              <a:rPr lang="en-US" sz="2000" b="1" dirty="0"/>
              <a:t>GV </a:t>
            </a:r>
            <a:r>
              <a:rPr lang="en-US" sz="2000" b="1" dirty="0" err="1"/>
              <a:t>giao</a:t>
            </a:r>
            <a:r>
              <a:rPr lang="en-US" sz="2000" b="1" dirty="0"/>
              <a:t> </a:t>
            </a:r>
            <a:r>
              <a:rPr lang="vi-VN" sz="2000" b="1" dirty="0"/>
              <a:t>nhiệm vụ</a:t>
            </a:r>
            <a:r>
              <a:rPr lang="en-US" sz="2000" b="1" dirty="0"/>
              <a:t> </a:t>
            </a:r>
            <a:r>
              <a:rPr lang="en-US" sz="2000" b="1" dirty="0" err="1"/>
              <a:t>cho</a:t>
            </a:r>
            <a:r>
              <a:rPr lang="en-US" sz="2000" b="1" dirty="0"/>
              <a:t> </a:t>
            </a:r>
            <a:r>
              <a:rPr lang="en-US" sz="2000" b="1" dirty="0" err="1"/>
              <a:t>học</a:t>
            </a:r>
            <a:r>
              <a:rPr lang="en-US" sz="2000" b="1" dirty="0"/>
              <a:t> </a:t>
            </a:r>
            <a:r>
              <a:rPr lang="en-US" sz="2000" b="1" dirty="0" err="1"/>
              <a:t>sinh</a:t>
            </a:r>
            <a:r>
              <a:rPr lang="en-US" sz="2000" b="1" dirty="0"/>
              <a:t> </a:t>
            </a:r>
            <a:r>
              <a:rPr lang="en-US" sz="2000" b="1" dirty="0" err="1"/>
              <a:t>theo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r>
              <a:rPr lang="en-US" sz="2000" b="1" dirty="0"/>
              <a:t> </a:t>
            </a:r>
            <a:br>
              <a:rPr lang="vi-VN" sz="2000" b="1" dirty="0"/>
            </a:br>
            <a:r>
              <a:rPr lang="vi-VN" sz="2000" b="1" dirty="0"/>
              <a:t>Nh</a:t>
            </a:r>
            <a:r>
              <a:rPr lang="en-US" sz="2000" b="1" dirty="0" err="1"/>
              <a:t>óm</a:t>
            </a:r>
            <a:r>
              <a:rPr lang="vi-VN" sz="2000" b="1" dirty="0"/>
              <a:t> 1: Tìm hiểu tác hại của sâu bệnh đối với năng suất và chất lượng sản phẩm trồng trọt.</a:t>
            </a:r>
            <a:br>
              <a:rPr lang="vi-VN" sz="2000" b="1" dirty="0"/>
            </a:br>
            <a:r>
              <a:rPr lang="vi-VN" sz="2000" b="1" dirty="0"/>
              <a:t>Nh</a:t>
            </a:r>
            <a:r>
              <a:rPr lang="en-US" sz="2000" b="1" dirty="0" err="1"/>
              <a:t>óm</a:t>
            </a:r>
            <a:r>
              <a:rPr lang="vi-VN" sz="2000" b="1" dirty="0"/>
              <a:t> 2: Tìm hiểu về đặc điểm của sâu hại cây trồng.</a:t>
            </a:r>
            <a:br>
              <a:rPr lang="vi-VN" sz="2000" b="1" dirty="0"/>
            </a:br>
            <a:r>
              <a:rPr lang="vi-VN" sz="2000" b="1" dirty="0"/>
              <a:t>Nh</a:t>
            </a:r>
            <a:r>
              <a:rPr lang="en-US" sz="2000" b="1" dirty="0" err="1"/>
              <a:t>óm</a:t>
            </a:r>
            <a:r>
              <a:rPr lang="vi-VN" sz="2000" b="1" dirty="0"/>
              <a:t> 3: Tìm hiểu về bệnh cây.</a:t>
            </a:r>
            <a:br>
              <a:rPr lang="en-US" sz="2000" b="1" dirty="0"/>
            </a:b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4 :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vi-VN" sz="1600" dirty="0"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643182"/>
            <a:ext cx="8929718" cy="38576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2000" b="1" dirty="0">
                <a:solidFill>
                  <a:srgbClr val="FF0000"/>
                </a:solidFill>
                <a:latin typeface="+mj-lt"/>
              </a:rPr>
              <a:t>II.THÔNG TIN BÀI HỌC:</a:t>
            </a:r>
            <a:br>
              <a:rPr lang="vi-VN" sz="2000" b="1" dirty="0">
                <a:latin typeface="+mj-lt"/>
              </a:rPr>
            </a:br>
            <a:r>
              <a:rPr lang="vi-VN" sz="2000" b="1" dirty="0">
                <a:latin typeface="+mj-lt"/>
              </a:rPr>
              <a:t>Muốn trả lời được các câu hỏi  trên phải dựa vào các thông tin sau:</a:t>
            </a:r>
            <a:br>
              <a:rPr lang="vi-VN" sz="2000" b="1" dirty="0">
                <a:latin typeface="+mj-lt"/>
              </a:rPr>
            </a:br>
            <a:r>
              <a:rPr lang="vi-VN" sz="2000" b="1" dirty="0">
                <a:latin typeface="+mj-lt"/>
              </a:rPr>
              <a:t>Nghiên cứu kỹ nội dung trong SGV, SGK môn Công nghệ 7 bài 13 trang 28.</a:t>
            </a:r>
            <a:br>
              <a:rPr lang="vi-VN" sz="2000" b="1" dirty="0">
                <a:latin typeface="+mj-lt"/>
              </a:rPr>
            </a:br>
            <a:r>
              <a:rPr lang="vi-VN" sz="2000" b="1" dirty="0">
                <a:latin typeface="+mj-lt"/>
              </a:rPr>
              <a:t>- Thu thập các tài liệu về dịch bệnh </a:t>
            </a:r>
            <a:br>
              <a:rPr lang="vi-VN" sz="2000" b="1" dirty="0">
                <a:latin typeface="+mj-lt"/>
              </a:rPr>
            </a:br>
            <a:r>
              <a:rPr lang="vi-VN" sz="2000" b="1" dirty="0">
                <a:latin typeface="+mj-lt"/>
              </a:rPr>
              <a:t>Tải các hình ảnh sâu bệnh và đặc điểm phá hại của sâu, bệnh trên Internet</a:t>
            </a:r>
            <a:br>
              <a:rPr lang="vi-VN" sz="2000" b="1" dirty="0">
                <a:latin typeface="+mj-lt"/>
              </a:rPr>
            </a:br>
            <a:r>
              <a:rPr lang="vi-VN" sz="2000" b="1" dirty="0">
                <a:latin typeface="+mj-lt"/>
              </a:rPr>
              <a:t>Nguồn: http://google.com.vn/</a:t>
            </a:r>
            <a:br>
              <a:rPr lang="vi-VN" sz="2000" b="1" dirty="0">
                <a:latin typeface="+mj-lt"/>
              </a:rPr>
            </a:br>
            <a:r>
              <a:rPr lang="vi-VN" sz="2000" b="1" dirty="0">
                <a:latin typeface="+mj-lt"/>
              </a:rPr>
              <a:t>http://violet.com.vn/</a:t>
            </a:r>
            <a:br>
              <a:rPr lang="vi-VN" sz="2000" b="1" dirty="0">
                <a:latin typeface="+mj-lt"/>
              </a:rPr>
            </a:br>
            <a:r>
              <a:rPr lang="vi-VN" sz="2000" b="1" dirty="0">
                <a:latin typeface="+mj-lt"/>
              </a:rPr>
              <a:t>SGK Công Nghệ 7</a:t>
            </a:r>
            <a:br>
              <a:rPr lang="vi-VN" sz="2000" b="1" dirty="0">
                <a:latin typeface="+mj-lt"/>
              </a:rPr>
            </a:br>
            <a:r>
              <a:rPr lang="vi-VN" sz="2000" b="1" dirty="0">
                <a:latin typeface="+mj-lt"/>
              </a:rPr>
              <a:t>SGV Công Nghệ 7</a:t>
            </a:r>
            <a:br>
              <a:rPr lang="vi-VN" sz="2000" b="1" dirty="0">
                <a:latin typeface="+mj-lt"/>
              </a:rPr>
            </a:br>
            <a:r>
              <a:rPr lang="vi-VN" sz="2000" b="1" dirty="0">
                <a:latin typeface="+mj-lt"/>
              </a:rPr>
              <a:t>Thiết kế bài giảng Công Nghệ 7</a:t>
            </a:r>
            <a:br>
              <a:rPr lang="vi-VN" sz="2000" b="1" dirty="0">
                <a:latin typeface="+mj-lt"/>
              </a:rPr>
            </a:br>
            <a:r>
              <a:rPr lang="vi-VN" sz="2000" b="1" dirty="0">
                <a:latin typeface="+mj-lt"/>
              </a:rPr>
              <a:t>Và một số tư liệu liên quan khác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381000" y="0"/>
            <a:ext cx="8458200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12 _   </a:t>
            </a: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12 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r>
              <a:rPr lang="en-US" altLang="en-US" sz="3200" b="1" dirty="0">
                <a:solidFill>
                  <a:srgbClr val="FF0000"/>
                </a:solidFill>
              </a:rPr>
              <a:t>   SÂU, BỆNH HẠI CÂY TRỒNG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804275" cy="642926"/>
          </a:xfrm>
          <a:solidFill>
            <a:schemeClr val="bg1"/>
          </a:solidFill>
        </p:spPr>
        <p:txBody>
          <a:bodyPr lIns="90170" tIns="46990" rIns="90170" bIns="46990"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altLang="en-US" b="1" u="sng" dirty="0">
                <a:solidFill>
                  <a:srgbClr val="FF0000"/>
                </a:solidFill>
              </a:rPr>
              <a:t>TÁC HẠI CỦA SÂU BỆNH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910" y="1928802"/>
            <a:ext cx="8072494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1714488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381000" y="0"/>
            <a:ext cx="8458200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</a:rPr>
              <a:t>Tiết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12 _   </a:t>
            </a: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12 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r>
              <a:rPr lang="en-US" altLang="en-US" sz="3200" b="1" dirty="0">
                <a:solidFill>
                  <a:srgbClr val="FF0000"/>
                </a:solidFill>
              </a:rPr>
              <a:t>   SÂU, BỆNH HẠI CÂY TRỒNG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00050" y="1222375"/>
            <a:ext cx="4316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r>
              <a:rPr lang="en-US" altLang="en-US" sz="2800" b="1" u="sng" dirty="0">
                <a:solidFill>
                  <a:srgbClr val="FF0000"/>
                </a:solidFill>
              </a:rPr>
              <a:t>TÁC HẠI CỦA SÂU BỆNH</a:t>
            </a:r>
            <a:endParaRPr lang="en-US" altLang="en-US" sz="2800" b="1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30200" y="1603375"/>
            <a:ext cx="7412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II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r>
              <a:rPr lang="en-US" altLang="en-US" sz="2800" b="1" u="sng" dirty="0">
                <a:solidFill>
                  <a:srgbClr val="FF0000"/>
                </a:solidFill>
              </a:rPr>
              <a:t>KHÁI NIỆM VỀ CÔN TRÙNG VÀ BỆNH CÂY:</a:t>
            </a:r>
            <a:endParaRPr lang="en-US" altLang="en-US" sz="28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28625" y="2060575"/>
            <a:ext cx="5876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1.</a:t>
            </a:r>
            <a:r>
              <a:rPr lang="en-US" sz="2800" b="1" u="sng" dirty="0"/>
              <a:t> </a:t>
            </a:r>
            <a:r>
              <a:rPr lang="en-US" sz="2800" b="1" u="sng" dirty="0" err="1"/>
              <a:t>Khái</a:t>
            </a:r>
            <a:r>
              <a:rPr lang="en-US" sz="2800" b="1" u="sng" dirty="0"/>
              <a:t> </a:t>
            </a:r>
            <a:r>
              <a:rPr lang="en-US" sz="2800" b="1" u="sng" dirty="0" err="1"/>
              <a:t>niệm</a:t>
            </a:r>
            <a:r>
              <a:rPr lang="en-US" sz="2800" b="1" u="sng" dirty="0"/>
              <a:t> </a:t>
            </a:r>
            <a:r>
              <a:rPr lang="en-US" sz="2800" b="1" u="sng" dirty="0" err="1"/>
              <a:t>về</a:t>
            </a:r>
            <a:r>
              <a:rPr lang="en-US" sz="2800" b="1" u="sng" dirty="0"/>
              <a:t> </a:t>
            </a:r>
            <a:r>
              <a:rPr lang="en-US" sz="2800" b="1" u="sng" dirty="0" err="1"/>
              <a:t>côn</a:t>
            </a:r>
            <a:r>
              <a:rPr lang="en-US" sz="2800" b="1" u="sng" dirty="0"/>
              <a:t> </a:t>
            </a:r>
            <a:r>
              <a:rPr lang="en-US" sz="2800" b="1" u="sng" dirty="0" err="1"/>
              <a:t>trùng</a:t>
            </a:r>
            <a:r>
              <a:rPr lang="en-US" sz="2800" b="1" u="sng" dirty="0"/>
              <a:t>:</a:t>
            </a:r>
            <a:endParaRPr lang="en-US" sz="2800" dirty="0">
              <a:latin typeface=".VnTime" pitchFamily="34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5169" y="3343632"/>
            <a:ext cx="86074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a.</a:t>
            </a:r>
            <a:r>
              <a:rPr lang="en-US" altLang="en-US" sz="2800" b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Côn</a:t>
            </a:r>
            <a:r>
              <a:rPr lang="en-US" altLang="en-US" sz="2800" b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trùng</a:t>
            </a:r>
            <a:r>
              <a:rPr lang="en-US" sz="2800" b="1" u="sng" dirty="0">
                <a:solidFill>
                  <a:srgbClr val="FF0000"/>
                </a:solidFill>
              </a:rPr>
              <a:t>:</a:t>
            </a: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latin typeface="VNI-Times" pitchFamily="2" charset="0"/>
              </a:rPr>
              <a:t>`</a:t>
            </a:r>
          </a:p>
        </p:txBody>
      </p:sp>
      <p:sp>
        <p:nvSpPr>
          <p:cNvPr id="7" name="Rectangle 6"/>
          <p:cNvSpPr/>
          <p:nvPr/>
        </p:nvSpPr>
        <p:spPr>
          <a:xfrm>
            <a:off x="642910" y="2928934"/>
            <a:ext cx="3725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SG" altLang="en-US" sz="2800" b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SG" alt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SG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2800" b="1" dirty="0" err="1"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SG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SG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alt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SG" alt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  <p:bldP spid="17414" grpId="0" bldLvl="0" autoUpdateAnimBg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60375" y="3082925"/>
            <a:ext cx="2459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SG" alt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Rectangle 12"/>
          <p:cNvSpPr txBox="1">
            <a:spLocks noChangeArrowheads="1"/>
          </p:cNvSpPr>
          <p:nvPr/>
        </p:nvSpPr>
        <p:spPr bwMode="auto">
          <a:xfrm>
            <a:off x="0" y="1339850"/>
            <a:ext cx="4419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HẠI CỦA SÂU, BỆNH:</a:t>
            </a:r>
          </a:p>
        </p:txBody>
      </p:sp>
      <p:sp>
        <p:nvSpPr>
          <p:cNvPr id="17417" name="Rectangle 12"/>
          <p:cNvSpPr txBox="1">
            <a:spLocks noChangeArrowheads="1"/>
          </p:cNvSpPr>
          <p:nvPr/>
        </p:nvSpPr>
        <p:spPr bwMode="auto">
          <a:xfrm>
            <a:off x="0" y="1720850"/>
            <a:ext cx="70866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 NIỆM VỀ CÔN TRÙNG VÀ BỆNH CÂY:</a:t>
            </a:r>
          </a:p>
        </p:txBody>
      </p:sp>
      <p:sp>
        <p:nvSpPr>
          <p:cNvPr id="17418" name="Text Box 4"/>
          <p:cNvSpPr txBox="1">
            <a:spLocks noChangeArrowheads="1"/>
          </p:cNvSpPr>
          <p:nvPr/>
        </p:nvSpPr>
        <p:spPr bwMode="auto">
          <a:xfrm>
            <a:off x="442913" y="2082800"/>
            <a:ext cx="4433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trùng</a:t>
            </a:r>
            <a:endParaRPr lang="en-SG" alt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9" name="Text Box 4"/>
          <p:cNvSpPr txBox="1">
            <a:spLocks noChangeArrowheads="1"/>
          </p:cNvSpPr>
          <p:nvPr/>
        </p:nvSpPr>
        <p:spPr bwMode="auto">
          <a:xfrm>
            <a:off x="457200" y="2549525"/>
            <a:ext cx="2611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111125" y="3683000"/>
            <a:ext cx="889003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trứng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111125" y="0"/>
            <a:ext cx="8980488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 dirty="0" err="1">
                <a:solidFill>
                  <a:srgbClr val="3366FF"/>
                </a:solidFill>
              </a:rPr>
              <a:t>Bài</a:t>
            </a:r>
            <a:r>
              <a:rPr lang="en-US" altLang="en-US" sz="2000" b="1" dirty="0">
                <a:solidFill>
                  <a:srgbClr val="3366FF"/>
                </a:solidFill>
              </a:rPr>
              <a:t> 12 </a:t>
            </a:r>
            <a:r>
              <a:rPr lang="en-US" sz="2000" b="1" dirty="0">
                <a:solidFill>
                  <a:srgbClr val="3366FF"/>
                </a:solidFill>
              </a:rPr>
              <a:t>- </a:t>
            </a:r>
            <a:r>
              <a:rPr lang="en-US" altLang="en-US" sz="2000" b="1" dirty="0" err="1">
                <a:solidFill>
                  <a:srgbClr val="3366FF"/>
                </a:solidFill>
              </a:rPr>
              <a:t>Tiết</a:t>
            </a:r>
            <a:r>
              <a:rPr 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3366FF"/>
                </a:solidFill>
              </a:rPr>
              <a:t>12</a:t>
            </a:r>
            <a:r>
              <a:rPr lang="en-US" sz="2000" b="1" dirty="0">
                <a:solidFill>
                  <a:srgbClr val="3366FF"/>
                </a:solidFill>
              </a:rPr>
              <a:t>:</a:t>
            </a:r>
            <a:r>
              <a:rPr lang="en-US" altLang="en-US" sz="2000" b="1" dirty="0">
                <a:solidFill>
                  <a:srgbClr val="3366FF"/>
                </a:solidFill>
              </a:rPr>
              <a:t>   </a:t>
            </a:r>
            <a:r>
              <a:rPr lang="en-US" altLang="en-US" sz="3200" b="1" dirty="0">
                <a:solidFill>
                  <a:srgbClr val="0000FF"/>
                </a:solidFill>
              </a:rPr>
              <a:t>SÂU, BỆNH HẠI CÂY 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7416" grpId="0"/>
      <p:bldP spid="17417" grpId="0"/>
      <p:bldP spid="17418" grpId="0"/>
      <p:bldP spid="17419" grpId="0"/>
      <p:bldP spid="1844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6438" y="685800"/>
            <a:ext cx="3941762" cy="3733800"/>
            <a:chOff x="340" y="572"/>
            <a:chExt cx="2483" cy="2710"/>
          </a:xfrm>
        </p:grpSpPr>
        <p:sp>
          <p:nvSpPr>
            <p:cNvPr id="15371" name="Text Box 3"/>
            <p:cNvSpPr txBox="1">
              <a:spLocks noChangeArrowheads="1"/>
            </p:cNvSpPr>
            <p:nvPr/>
          </p:nvSpPr>
          <p:spPr bwMode="auto">
            <a:xfrm>
              <a:off x="612" y="1727"/>
              <a:ext cx="6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Trứng</a:t>
              </a:r>
              <a:endParaRPr lang="en-SG" sz="2000" b="1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72" name="Text Box 4"/>
            <p:cNvSpPr txBox="1">
              <a:spLocks noChangeArrowheads="1"/>
            </p:cNvSpPr>
            <p:nvPr/>
          </p:nvSpPr>
          <p:spPr bwMode="auto">
            <a:xfrm>
              <a:off x="873" y="2247"/>
              <a:ext cx="9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Sâu non</a:t>
              </a:r>
              <a:endParaRPr lang="en-SG" sz="2000" b="1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0" y="572"/>
              <a:ext cx="2483" cy="2710"/>
              <a:chOff x="340" y="572"/>
              <a:chExt cx="2483" cy="2710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40" y="1480"/>
                <a:ext cx="195" cy="532"/>
                <a:chOff x="295" y="1933"/>
                <a:chExt cx="195" cy="532"/>
              </a:xfrm>
            </p:grpSpPr>
            <p:sp>
              <p:nvSpPr>
                <p:cNvPr id="15384" name="Freeform 7"/>
                <p:cNvSpPr>
                  <a:spLocks/>
                </p:cNvSpPr>
                <p:nvPr/>
              </p:nvSpPr>
              <p:spPr bwMode="auto">
                <a:xfrm>
                  <a:off x="295" y="1933"/>
                  <a:ext cx="195" cy="532"/>
                </a:xfrm>
                <a:custGeom>
                  <a:avLst/>
                  <a:gdLst>
                    <a:gd name="T0" fmla="*/ 14 w 243"/>
                    <a:gd name="T1" fmla="*/ 68 h 461"/>
                    <a:gd name="T2" fmla="*/ 8 w 243"/>
                    <a:gd name="T3" fmla="*/ 448 h 461"/>
                    <a:gd name="T4" fmla="*/ 6 w 243"/>
                    <a:gd name="T5" fmla="*/ 682 h 461"/>
                    <a:gd name="T6" fmla="*/ 12 w 243"/>
                    <a:gd name="T7" fmla="*/ 1178 h 461"/>
                    <a:gd name="T8" fmla="*/ 14 w 243"/>
                    <a:gd name="T9" fmla="*/ 1385 h 461"/>
                    <a:gd name="T10" fmla="*/ 28 w 243"/>
                    <a:gd name="T11" fmla="*/ 1385 h 461"/>
                    <a:gd name="T12" fmla="*/ 38 w 243"/>
                    <a:gd name="T13" fmla="*/ 919 h 461"/>
                    <a:gd name="T14" fmla="*/ 41 w 243"/>
                    <a:gd name="T15" fmla="*/ 846 h 461"/>
                    <a:gd name="T16" fmla="*/ 41 w 243"/>
                    <a:gd name="T17" fmla="*/ 779 h 461"/>
                    <a:gd name="T18" fmla="*/ 37 w 243"/>
                    <a:gd name="T19" fmla="*/ 568 h 461"/>
                    <a:gd name="T20" fmla="*/ 38 w 243"/>
                    <a:gd name="T21" fmla="*/ 400 h 461"/>
                    <a:gd name="T22" fmla="*/ 38 w 243"/>
                    <a:gd name="T23" fmla="*/ 261 h 461"/>
                    <a:gd name="T24" fmla="*/ 30 w 243"/>
                    <a:gd name="T25" fmla="*/ 93 h 461"/>
                    <a:gd name="T26" fmla="*/ 25 w 243"/>
                    <a:gd name="T27" fmla="*/ 48 h 461"/>
                    <a:gd name="T28" fmla="*/ 21 w 243"/>
                    <a:gd name="T29" fmla="*/ 0 h 461"/>
                    <a:gd name="T30" fmla="*/ 14 w 243"/>
                    <a:gd name="T31" fmla="*/ 68 h 46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43" h="461">
                      <a:moveTo>
                        <a:pt x="86" y="22"/>
                      </a:moveTo>
                      <a:cubicBezTo>
                        <a:pt x="40" y="52"/>
                        <a:pt x="56" y="83"/>
                        <a:pt x="48" y="142"/>
                      </a:cubicBezTo>
                      <a:cubicBezTo>
                        <a:pt x="44" y="167"/>
                        <a:pt x="37" y="192"/>
                        <a:pt x="33" y="217"/>
                      </a:cubicBezTo>
                      <a:cubicBezTo>
                        <a:pt x="49" y="375"/>
                        <a:pt x="0" y="352"/>
                        <a:pt x="71" y="374"/>
                      </a:cubicBezTo>
                      <a:cubicBezTo>
                        <a:pt x="73" y="396"/>
                        <a:pt x="65" y="423"/>
                        <a:pt x="78" y="441"/>
                      </a:cubicBezTo>
                      <a:cubicBezTo>
                        <a:pt x="92" y="461"/>
                        <a:pt x="144" y="444"/>
                        <a:pt x="160" y="441"/>
                      </a:cubicBezTo>
                      <a:cubicBezTo>
                        <a:pt x="208" y="410"/>
                        <a:pt x="202" y="342"/>
                        <a:pt x="220" y="292"/>
                      </a:cubicBezTo>
                      <a:cubicBezTo>
                        <a:pt x="223" y="283"/>
                        <a:pt x="231" y="277"/>
                        <a:pt x="235" y="269"/>
                      </a:cubicBezTo>
                      <a:cubicBezTo>
                        <a:pt x="239" y="262"/>
                        <a:pt x="240" y="254"/>
                        <a:pt x="243" y="247"/>
                      </a:cubicBezTo>
                      <a:cubicBezTo>
                        <a:pt x="235" y="223"/>
                        <a:pt x="221" y="205"/>
                        <a:pt x="213" y="180"/>
                      </a:cubicBezTo>
                      <a:cubicBezTo>
                        <a:pt x="215" y="162"/>
                        <a:pt x="220" y="145"/>
                        <a:pt x="220" y="127"/>
                      </a:cubicBezTo>
                      <a:cubicBezTo>
                        <a:pt x="220" y="66"/>
                        <a:pt x="201" y="145"/>
                        <a:pt x="220" y="82"/>
                      </a:cubicBezTo>
                      <a:cubicBezTo>
                        <a:pt x="210" y="52"/>
                        <a:pt x="206" y="39"/>
                        <a:pt x="175" y="30"/>
                      </a:cubicBezTo>
                      <a:cubicBezTo>
                        <a:pt x="135" y="43"/>
                        <a:pt x="166" y="41"/>
                        <a:pt x="145" y="15"/>
                      </a:cubicBezTo>
                      <a:cubicBezTo>
                        <a:pt x="139" y="8"/>
                        <a:pt x="130" y="5"/>
                        <a:pt x="123" y="0"/>
                      </a:cubicBezTo>
                      <a:cubicBezTo>
                        <a:pt x="95" y="10"/>
                        <a:pt x="107" y="3"/>
                        <a:pt x="86" y="22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5" name="Oval 8"/>
                <p:cNvSpPr>
                  <a:spLocks noChangeArrowheads="1"/>
                </p:cNvSpPr>
                <p:nvPr/>
              </p:nvSpPr>
              <p:spPr bwMode="auto">
                <a:xfrm>
                  <a:off x="340" y="2115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6" name="Oval 9"/>
                <p:cNvSpPr>
                  <a:spLocks noChangeArrowheads="1"/>
                </p:cNvSpPr>
                <p:nvPr/>
              </p:nvSpPr>
              <p:spPr bwMode="auto">
                <a:xfrm>
                  <a:off x="340" y="2177"/>
                  <a:ext cx="45" cy="4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7" name="Oval 10"/>
                <p:cNvSpPr>
                  <a:spLocks noChangeArrowheads="1"/>
                </p:cNvSpPr>
                <p:nvPr/>
              </p:nvSpPr>
              <p:spPr bwMode="auto">
                <a:xfrm>
                  <a:off x="385" y="1979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8" name="Oval 11"/>
                <p:cNvSpPr>
                  <a:spLocks noChangeArrowheads="1"/>
                </p:cNvSpPr>
                <p:nvPr/>
              </p:nvSpPr>
              <p:spPr bwMode="auto">
                <a:xfrm>
                  <a:off x="340" y="2296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377" name="Arc 12"/>
              <p:cNvSpPr>
                <a:spLocks/>
              </p:cNvSpPr>
              <p:nvPr/>
            </p:nvSpPr>
            <p:spPr bwMode="auto">
              <a:xfrm rot="801783" flipH="1">
                <a:off x="567" y="935"/>
                <a:ext cx="545" cy="613"/>
              </a:xfrm>
              <a:custGeom>
                <a:avLst/>
                <a:gdLst>
                  <a:gd name="T0" fmla="*/ 0 w 21600"/>
                  <a:gd name="T1" fmla="*/ 0 h 20858"/>
                  <a:gd name="T2" fmla="*/ 0 w 21600"/>
                  <a:gd name="T3" fmla="*/ 0 h 20858"/>
                  <a:gd name="T4" fmla="*/ 0 w 21600"/>
                  <a:gd name="T5" fmla="*/ 0 h 208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858" fill="none" extrusionOk="0">
                    <a:moveTo>
                      <a:pt x="5611" y="-1"/>
                    </a:moveTo>
                    <a:cubicBezTo>
                      <a:pt x="15044" y="2537"/>
                      <a:pt x="21600" y="11089"/>
                      <a:pt x="21600" y="20858"/>
                    </a:cubicBezTo>
                  </a:path>
                  <a:path w="21600" h="20858" stroke="0" extrusionOk="0">
                    <a:moveTo>
                      <a:pt x="5611" y="-1"/>
                    </a:moveTo>
                    <a:cubicBezTo>
                      <a:pt x="15044" y="2537"/>
                      <a:pt x="21600" y="11089"/>
                      <a:pt x="21600" y="20858"/>
                    </a:cubicBezTo>
                    <a:lnTo>
                      <a:pt x="0" y="20858"/>
                    </a:lnTo>
                    <a:lnTo>
                      <a:pt x="5611" y="-1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8" name="Arc 13"/>
              <p:cNvSpPr>
                <a:spLocks/>
              </p:cNvSpPr>
              <p:nvPr/>
            </p:nvSpPr>
            <p:spPr bwMode="auto">
              <a:xfrm rot="17529642" flipH="1">
                <a:off x="360" y="1890"/>
                <a:ext cx="542" cy="582"/>
              </a:xfrm>
              <a:custGeom>
                <a:avLst/>
                <a:gdLst>
                  <a:gd name="T0" fmla="*/ 0 w 21492"/>
                  <a:gd name="T1" fmla="*/ 0 h 19802"/>
                  <a:gd name="T2" fmla="*/ 0 w 21492"/>
                  <a:gd name="T3" fmla="*/ 0 h 19802"/>
                  <a:gd name="T4" fmla="*/ 0 w 21492"/>
                  <a:gd name="T5" fmla="*/ 0 h 198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92" h="19802" fill="none" extrusionOk="0">
                    <a:moveTo>
                      <a:pt x="8627" y="-1"/>
                    </a:moveTo>
                    <a:cubicBezTo>
                      <a:pt x="15791" y="3120"/>
                      <a:pt x="20711" y="9868"/>
                      <a:pt x="21491" y="17644"/>
                    </a:cubicBezTo>
                  </a:path>
                  <a:path w="21492" h="19802" stroke="0" extrusionOk="0">
                    <a:moveTo>
                      <a:pt x="8627" y="-1"/>
                    </a:moveTo>
                    <a:cubicBezTo>
                      <a:pt x="15791" y="3120"/>
                      <a:pt x="20711" y="9868"/>
                      <a:pt x="21491" y="17644"/>
                    </a:cubicBezTo>
                    <a:lnTo>
                      <a:pt x="0" y="19802"/>
                    </a:lnTo>
                    <a:lnTo>
                      <a:pt x="8627" y="-1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9" name="Arc 14"/>
              <p:cNvSpPr>
                <a:spLocks/>
              </p:cNvSpPr>
              <p:nvPr/>
            </p:nvSpPr>
            <p:spPr bwMode="auto">
              <a:xfrm rot="11233286" flipH="1">
                <a:off x="1837" y="1979"/>
                <a:ext cx="542" cy="582"/>
              </a:xfrm>
              <a:custGeom>
                <a:avLst/>
                <a:gdLst>
                  <a:gd name="T0" fmla="*/ 0 w 21492"/>
                  <a:gd name="T1" fmla="*/ 0 h 19802"/>
                  <a:gd name="T2" fmla="*/ 0 w 21492"/>
                  <a:gd name="T3" fmla="*/ 0 h 19802"/>
                  <a:gd name="T4" fmla="*/ 0 w 21492"/>
                  <a:gd name="T5" fmla="*/ 0 h 198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92" h="19802" fill="none" extrusionOk="0">
                    <a:moveTo>
                      <a:pt x="8627" y="-1"/>
                    </a:moveTo>
                    <a:cubicBezTo>
                      <a:pt x="15791" y="3120"/>
                      <a:pt x="20711" y="9868"/>
                      <a:pt x="21491" y="17644"/>
                    </a:cubicBezTo>
                  </a:path>
                  <a:path w="21492" h="19802" stroke="0" extrusionOk="0">
                    <a:moveTo>
                      <a:pt x="8627" y="-1"/>
                    </a:moveTo>
                    <a:cubicBezTo>
                      <a:pt x="15791" y="3120"/>
                      <a:pt x="20711" y="9868"/>
                      <a:pt x="21491" y="17644"/>
                    </a:cubicBezTo>
                    <a:lnTo>
                      <a:pt x="0" y="19802"/>
                    </a:lnTo>
                    <a:lnTo>
                      <a:pt x="8627" y="-1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0" name="Arc 15"/>
              <p:cNvSpPr>
                <a:spLocks/>
              </p:cNvSpPr>
              <p:nvPr/>
            </p:nvSpPr>
            <p:spPr bwMode="auto">
              <a:xfrm rot="6334043" flipH="1">
                <a:off x="1721" y="870"/>
                <a:ext cx="542" cy="582"/>
              </a:xfrm>
              <a:custGeom>
                <a:avLst/>
                <a:gdLst>
                  <a:gd name="T0" fmla="*/ 0 w 21492"/>
                  <a:gd name="T1" fmla="*/ 0 h 19802"/>
                  <a:gd name="T2" fmla="*/ 0 w 21492"/>
                  <a:gd name="T3" fmla="*/ 0 h 19802"/>
                  <a:gd name="T4" fmla="*/ 0 w 21492"/>
                  <a:gd name="T5" fmla="*/ 0 h 198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492" h="19802" fill="none" extrusionOk="0">
                    <a:moveTo>
                      <a:pt x="8627" y="-1"/>
                    </a:moveTo>
                    <a:cubicBezTo>
                      <a:pt x="15791" y="3120"/>
                      <a:pt x="20711" y="9868"/>
                      <a:pt x="21491" y="17644"/>
                    </a:cubicBezTo>
                  </a:path>
                  <a:path w="21492" h="19802" stroke="0" extrusionOk="0">
                    <a:moveTo>
                      <a:pt x="8627" y="-1"/>
                    </a:moveTo>
                    <a:cubicBezTo>
                      <a:pt x="15791" y="3120"/>
                      <a:pt x="20711" y="9868"/>
                      <a:pt x="21491" y="17644"/>
                    </a:cubicBezTo>
                    <a:lnTo>
                      <a:pt x="0" y="19802"/>
                    </a:lnTo>
                    <a:lnTo>
                      <a:pt x="8627" y="-1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381" name="Picture 16" descr="8CAMOREKZCARQ4CLNCAH9V32VCA8QQ89FCABSU069CACJ9ZNOCAG8268XCA3N5RVICA2UPYOBCAKPMMQBCAS3UKPJCA24AZWICAOYIESKCA2OEHKHCAFXOJONCA4TXARKCABG8GBWCAEWZLCH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49" y="1357"/>
                <a:ext cx="774" cy="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17" descr="wqetq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4" y="2522"/>
                <a:ext cx="1134" cy="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18" descr="UCA1Z69MOCAVK2KNUCALH9XL7CAHY0YKGCA6MULCGCA1OA947CA1ZAMAHCARZOHU5CAJNFB5ACALZKBRNCAF0WG6ACAG0B7O8CAUASH6TCA5JVKKVCAYATI9XCAKXZQ9HCAF0P4DSCAMAM35D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-523596">
                <a:off x="885" y="572"/>
                <a:ext cx="991" cy="7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374" name="Text Box 19"/>
            <p:cNvSpPr txBox="1">
              <a:spLocks noChangeArrowheads="1"/>
            </p:cNvSpPr>
            <p:nvPr/>
          </p:nvSpPr>
          <p:spPr bwMode="auto">
            <a:xfrm>
              <a:off x="615" y="1296"/>
              <a:ext cx="15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Sâu trưởng thành</a:t>
              </a:r>
              <a:endParaRPr lang="en-SG" sz="2000" b="1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75" name="Text Box 20"/>
            <p:cNvSpPr txBox="1">
              <a:spLocks noChangeArrowheads="1"/>
            </p:cNvSpPr>
            <p:nvPr/>
          </p:nvSpPr>
          <p:spPr bwMode="auto">
            <a:xfrm>
              <a:off x="1467" y="1725"/>
              <a:ext cx="6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Nhộng</a:t>
              </a:r>
              <a:endParaRPr lang="en-SG" sz="2000" b="1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500034" y="381000"/>
            <a:ext cx="457203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C00CC"/>
                </a:solidFill>
                <a:latin typeface="Arial" charset="0"/>
                <a:cs typeface="Arial" charset="0"/>
              </a:rPr>
              <a:t>Vòng</a:t>
            </a:r>
            <a:r>
              <a:rPr lang="en-US" sz="2800" b="1" dirty="0">
                <a:solidFill>
                  <a:srgbClr val="CC00CC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Arial" charset="0"/>
                <a:cs typeface="Arial" charset="0"/>
              </a:rPr>
              <a:t>đời</a:t>
            </a:r>
            <a:r>
              <a:rPr lang="en-US" sz="2800" b="1" dirty="0">
                <a:solidFill>
                  <a:srgbClr val="CC00CC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Arial" charset="0"/>
                <a:cs typeface="Arial" charset="0"/>
              </a:rPr>
              <a:t>của</a:t>
            </a:r>
            <a:r>
              <a:rPr lang="en-US" sz="2800" b="1" dirty="0">
                <a:solidFill>
                  <a:srgbClr val="CC00CC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Arial" charset="0"/>
                <a:cs typeface="Arial" charset="0"/>
              </a:rPr>
              <a:t>côn</a:t>
            </a:r>
            <a:r>
              <a:rPr lang="en-US" sz="2800" b="1" dirty="0">
                <a:solidFill>
                  <a:srgbClr val="CC00CC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Arial" charset="0"/>
                <a:cs typeface="Arial" charset="0"/>
              </a:rPr>
              <a:t>trùng</a:t>
            </a:r>
            <a:endParaRPr lang="en-US" sz="2800" b="1" dirty="0">
              <a:solidFill>
                <a:srgbClr val="CC00CC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334000" y="2057400"/>
            <a:ext cx="3890963" cy="3505200"/>
            <a:chOff x="3677" y="1191"/>
            <a:chExt cx="2547" cy="2541"/>
          </a:xfrm>
        </p:grpSpPr>
        <p:sp>
          <p:nvSpPr>
            <p:cNvPr id="15367" name="AutoShape 15"/>
            <p:cNvSpPr>
              <a:spLocks noChangeArrowheads="1"/>
            </p:cNvSpPr>
            <p:nvPr/>
          </p:nvSpPr>
          <p:spPr bwMode="auto">
            <a:xfrm rot="-10041288">
              <a:off x="3677" y="2919"/>
              <a:ext cx="2170" cy="813"/>
            </a:xfrm>
            <a:prstGeom prst="curvedDownArrow">
              <a:avLst>
                <a:gd name="adj1" fmla="val 11690"/>
                <a:gd name="adj2" fmla="val 106765"/>
                <a:gd name="adj3" fmla="val 3229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91436" tIns="45718" rIns="91436" bIns="45718" anchor="ctr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15368" name="AutoShape 16"/>
            <p:cNvSpPr>
              <a:spLocks noChangeArrowheads="1"/>
            </p:cNvSpPr>
            <p:nvPr/>
          </p:nvSpPr>
          <p:spPr bwMode="auto">
            <a:xfrm>
              <a:off x="4109" y="1191"/>
              <a:ext cx="2115" cy="864"/>
            </a:xfrm>
            <a:prstGeom prst="curvedDownArrow">
              <a:avLst>
                <a:gd name="adj1" fmla="val 12965"/>
                <a:gd name="adj2" fmla="val 97917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pPr algn="ctr" eaLnBrk="1" hangingPunct="1"/>
              <a:endParaRPr lang="en-US">
                <a:latin typeface="Arial" charset="0"/>
              </a:endParaRPr>
            </a:p>
          </p:txBody>
        </p:sp>
        <p:sp>
          <p:nvSpPr>
            <p:cNvPr id="15369" name="Text Box 17"/>
            <p:cNvSpPr txBox="1">
              <a:spLocks noChangeArrowheads="1"/>
            </p:cNvSpPr>
            <p:nvPr/>
          </p:nvSpPr>
          <p:spPr bwMode="auto">
            <a:xfrm>
              <a:off x="4061" y="2247"/>
              <a:ext cx="815" cy="37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91369" tIns="45685" rIns="91369" bIns="45685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Arial" charset="0"/>
                </a:rPr>
                <a:t>Trứng</a:t>
              </a:r>
            </a:p>
          </p:txBody>
        </p:sp>
        <p:sp>
          <p:nvSpPr>
            <p:cNvPr id="15370" name="Text Box 18"/>
            <p:cNvSpPr txBox="1">
              <a:spLocks noChangeArrowheads="1"/>
            </p:cNvSpPr>
            <p:nvPr/>
          </p:nvSpPr>
          <p:spPr bwMode="auto">
            <a:xfrm>
              <a:off x="5261" y="2055"/>
              <a:ext cx="912" cy="130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91369" tIns="45685" rIns="91369" bIns="45685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Arial" charset="0"/>
                </a:rPr>
                <a:t>Côn trùng trưởng thành</a:t>
              </a:r>
            </a:p>
          </p:txBody>
        </p:sp>
      </p:grp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5029200" y="381000"/>
            <a:ext cx="3733800" cy="189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  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Hãy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cho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biết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vòng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đời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của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côn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trùng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gồm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những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giai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đoạn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nào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76829" name="Text Box 29"/>
          <p:cNvSpPr txBox="1">
            <a:spLocks noChangeArrowheads="1"/>
          </p:cNvSpPr>
          <p:nvPr/>
        </p:nvSpPr>
        <p:spPr bwMode="auto">
          <a:xfrm>
            <a:off x="0" y="4781550"/>
            <a:ext cx="6477000" cy="207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Trong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vòng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đời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côn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trùng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trải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qua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nhiều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giai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đoạn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sinh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trưởng-phát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triển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khác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nhau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=&gt;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có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cấu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tạo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và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hình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thái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khác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nhau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.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Sự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thay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đổi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này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được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gọi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là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biến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thái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của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côn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charset="0"/>
                <a:cs typeface="Arial" charset="0"/>
              </a:rPr>
              <a:t>trùng</a:t>
            </a:r>
            <a:r>
              <a:rPr lang="en-US" sz="26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1" grpId="0"/>
      <p:bldP spid="76828" grpId="0"/>
      <p:bldP spid="768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60375" y="3225800"/>
            <a:ext cx="2459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/>
              <a:t>b. </a:t>
            </a:r>
            <a:r>
              <a:rPr lang="en-US" altLang="en-US" sz="2800" b="1" u="sng" dirty="0" err="1"/>
              <a:t>Vòng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đời</a:t>
            </a:r>
            <a:endParaRPr lang="en-SG" altLang="en-US" sz="2800" b="1" u="sng" dirty="0"/>
          </a:p>
        </p:txBody>
      </p:sp>
      <p:sp>
        <p:nvSpPr>
          <p:cNvPr id="20483" name="Rectangle 12"/>
          <p:cNvSpPr txBox="1">
            <a:spLocks noChangeArrowheads="1"/>
          </p:cNvSpPr>
          <p:nvPr/>
        </p:nvSpPr>
        <p:spPr bwMode="auto">
          <a:xfrm>
            <a:off x="107950" y="1555750"/>
            <a:ext cx="4308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vi-VN" altLang="en-US" sz="2400" b="1" dirty="0">
                <a:solidFill>
                  <a:srgbClr val="FF0000"/>
                </a:solidFill>
              </a:rPr>
              <a:t>     </a:t>
            </a:r>
            <a:r>
              <a:rPr lang="en-US" altLang="en-US" sz="2400" b="1" dirty="0">
                <a:solidFill>
                  <a:srgbClr val="FF0000"/>
                </a:solidFill>
              </a:rPr>
              <a:t>I 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r>
              <a:rPr lang="en-US" altLang="en-US" sz="2400" b="1" u="sng" dirty="0">
                <a:solidFill>
                  <a:srgbClr val="FF0000"/>
                </a:solidFill>
              </a:rPr>
              <a:t>TÁC HẠI CỦA SÂU, BỆNH:</a:t>
            </a:r>
          </a:p>
        </p:txBody>
      </p:sp>
      <p:sp>
        <p:nvSpPr>
          <p:cNvPr id="20484" name="Rectangle 12"/>
          <p:cNvSpPr txBox="1">
            <a:spLocks noChangeArrowheads="1"/>
          </p:cNvSpPr>
          <p:nvPr/>
        </p:nvSpPr>
        <p:spPr bwMode="auto">
          <a:xfrm>
            <a:off x="0" y="1935163"/>
            <a:ext cx="70866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II</a:t>
            </a:r>
            <a:r>
              <a:rPr lang="en-US" sz="2400" b="1" dirty="0">
                <a:solidFill>
                  <a:srgbClr val="FF0000"/>
                </a:solidFill>
              </a:rPr>
              <a:t> .</a:t>
            </a:r>
            <a:r>
              <a:rPr lang="en-US" altLang="en-US" sz="2400" b="1" u="sng" dirty="0">
                <a:solidFill>
                  <a:srgbClr val="FF0000"/>
                </a:solidFill>
              </a:rPr>
              <a:t>KHÁI NIỆM VỀ CÔN TRÙNG VÀ BỆNH CÂY: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44500" y="2298700"/>
            <a:ext cx="5495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/>
              <a:t>1. </a:t>
            </a:r>
            <a:r>
              <a:rPr lang="en-US" altLang="en-US" sz="2800" b="1" u="sng" dirty="0" err="1"/>
              <a:t>Khái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niệm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về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côn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trùng</a:t>
            </a:r>
            <a:endParaRPr lang="en-SG" altLang="en-US" sz="2800" b="1" u="sng" dirty="0"/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457200" y="2765425"/>
            <a:ext cx="2611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/>
              <a:t>a. </a:t>
            </a:r>
            <a:r>
              <a:rPr lang="en-US" altLang="en-US" sz="2800" b="1" u="sng" dirty="0" err="1"/>
              <a:t>Khái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niêm</a:t>
            </a:r>
            <a:endParaRPr lang="en-SG" altLang="en-US" sz="2800" b="1" u="sng" dirty="0"/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488950" y="3687763"/>
            <a:ext cx="43688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c.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thái</a:t>
            </a:r>
            <a:r>
              <a:rPr lang="en-US" altLang="en-US" sz="2800" b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của</a:t>
            </a:r>
            <a:r>
              <a:rPr lang="en-US" altLang="en-US" sz="2800" b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côn</a:t>
            </a:r>
            <a:r>
              <a:rPr lang="en-US" altLang="en-US" sz="2800" b="1" u="sng" dirty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trùng</a:t>
            </a:r>
            <a:r>
              <a:rPr lang="en-US" altLang="en-US" sz="2800" b="1" u="sng" dirty="0">
                <a:solidFill>
                  <a:srgbClr val="FF0000"/>
                </a:solidFill>
              </a:rPr>
              <a:t> </a:t>
            </a:r>
            <a:endParaRPr lang="en-SG" alt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0488" name="Rectangle 31"/>
          <p:cNvSpPr>
            <a:spLocks noChangeArrowheads="1"/>
          </p:cNvSpPr>
          <p:nvPr/>
        </p:nvSpPr>
        <p:spPr bwMode="auto">
          <a:xfrm>
            <a:off x="79375" y="4572669"/>
            <a:ext cx="83788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D0D0D"/>
                </a:solidFill>
              </a:rPr>
              <a:t> </a:t>
            </a:r>
            <a:r>
              <a:rPr lang="en-US" sz="2800" b="1" dirty="0">
                <a:solidFill>
                  <a:srgbClr val="0D0D0D"/>
                </a:solidFill>
              </a:rPr>
              <a:t>*</a:t>
            </a:r>
            <a:r>
              <a:rPr lang="en-US" altLang="en-US" sz="2800" b="1" dirty="0">
                <a:solidFill>
                  <a:srgbClr val="0D0D0D"/>
                </a:solidFill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</a:rPr>
              <a:t>Là</a:t>
            </a:r>
            <a:r>
              <a:rPr lang="en-US" altLang="en-US" sz="2800" b="1" dirty="0">
                <a:solidFill>
                  <a:srgbClr val="0D0D0D"/>
                </a:solidFill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</a:rPr>
              <a:t>sự</a:t>
            </a:r>
            <a:r>
              <a:rPr lang="en-US" altLang="en-US" sz="2800" b="1" dirty="0">
                <a:solidFill>
                  <a:srgbClr val="0D0D0D"/>
                </a:solidFill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</a:rPr>
              <a:t>thay</a:t>
            </a:r>
            <a:r>
              <a:rPr lang="en-US" altLang="en-US" sz="2800" b="1" dirty="0">
                <a:solidFill>
                  <a:srgbClr val="0D0D0D"/>
                </a:solidFill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</a:rPr>
              <a:t>đổi</a:t>
            </a:r>
            <a:r>
              <a:rPr lang="en-US" altLang="en-US" sz="2800" b="1" dirty="0">
                <a:solidFill>
                  <a:srgbClr val="0D0D0D"/>
                </a:solidFill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</a:rPr>
              <a:t>về</a:t>
            </a:r>
            <a:r>
              <a:rPr lang="en-US" altLang="en-US" sz="2800" b="1" dirty="0">
                <a:solidFill>
                  <a:srgbClr val="0D0D0D"/>
                </a:solidFill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</a:rPr>
              <a:t>cấu</a:t>
            </a:r>
            <a:r>
              <a:rPr lang="en-US" altLang="en-US" sz="2800" b="1" dirty="0">
                <a:solidFill>
                  <a:srgbClr val="0D0D0D"/>
                </a:solidFill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</a:rPr>
              <a:t>tạo</a:t>
            </a:r>
            <a:r>
              <a:rPr lang="en-US" altLang="en-US" sz="2800" b="1" dirty="0">
                <a:solidFill>
                  <a:srgbClr val="0D0D0D"/>
                </a:solidFill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</a:rPr>
              <a:t>và</a:t>
            </a:r>
            <a:r>
              <a:rPr lang="en-US" altLang="en-US" sz="2800" b="1" dirty="0">
                <a:solidFill>
                  <a:srgbClr val="0D0D0D"/>
                </a:solidFill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</a:rPr>
              <a:t>hình</a:t>
            </a:r>
            <a:r>
              <a:rPr lang="en-US" altLang="en-US" sz="2800" b="1" dirty="0">
                <a:solidFill>
                  <a:srgbClr val="0D0D0D"/>
                </a:solidFill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</a:rPr>
              <a:t>thái</a:t>
            </a:r>
            <a:r>
              <a:rPr lang="en-US" altLang="en-US" sz="2800" b="1" dirty="0">
                <a:solidFill>
                  <a:srgbClr val="0D0D0D"/>
                </a:solidFill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</a:rPr>
              <a:t>của</a:t>
            </a:r>
            <a:r>
              <a:rPr lang="en-US" altLang="en-US" sz="2800" b="1" dirty="0">
                <a:solidFill>
                  <a:srgbClr val="0D0D0D"/>
                </a:solidFill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</a:rPr>
              <a:t>côn</a:t>
            </a:r>
            <a:r>
              <a:rPr lang="en-US" altLang="en-US" sz="2800" b="1" dirty="0">
                <a:solidFill>
                  <a:srgbClr val="0D0D0D"/>
                </a:solidFill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</a:rPr>
              <a:t>trùng</a:t>
            </a:r>
            <a:r>
              <a:rPr lang="en-US" altLang="en-US" sz="2800" b="1" dirty="0">
                <a:solidFill>
                  <a:srgbClr val="0D0D0D"/>
                </a:solidFill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</a:rPr>
              <a:t>trong</a:t>
            </a:r>
            <a:r>
              <a:rPr lang="en-US" altLang="en-US" sz="2800" b="1" dirty="0">
                <a:solidFill>
                  <a:srgbClr val="0D0D0D"/>
                </a:solidFill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</a:rPr>
              <a:t>vòng</a:t>
            </a:r>
            <a:r>
              <a:rPr lang="en-US" altLang="en-US" sz="2800" b="1" dirty="0">
                <a:solidFill>
                  <a:srgbClr val="0D0D0D"/>
                </a:solidFill>
              </a:rPr>
              <a:t> </a:t>
            </a:r>
            <a:r>
              <a:rPr lang="en-US" altLang="en-US" sz="2800" b="1" dirty="0" err="1">
                <a:solidFill>
                  <a:srgbClr val="0D0D0D"/>
                </a:solidFill>
              </a:rPr>
              <a:t>đời</a:t>
            </a:r>
            <a:r>
              <a:rPr lang="en-US" altLang="en-US" sz="2800" b="1" dirty="0">
                <a:solidFill>
                  <a:srgbClr val="0D0D0D"/>
                </a:solidFill>
              </a:rPr>
              <a:t>.</a:t>
            </a:r>
            <a:endParaRPr lang="en-US" altLang="en-US" sz="2800" b="1" i="1" dirty="0">
              <a:solidFill>
                <a:srgbClr val="0D0D0D"/>
              </a:solidFill>
            </a:endParaRPr>
          </a:p>
        </p:txBody>
      </p:sp>
      <p:sp>
        <p:nvSpPr>
          <p:cNvPr id="20489" name="TextBox 20"/>
          <p:cNvSpPr txBox="1">
            <a:spLocks noChangeArrowheads="1"/>
          </p:cNvSpPr>
          <p:nvPr/>
        </p:nvSpPr>
        <p:spPr bwMode="auto">
          <a:xfrm>
            <a:off x="571472" y="4125921"/>
            <a:ext cx="5165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/>
              <a:t>Biến</a:t>
            </a:r>
            <a:r>
              <a:rPr lang="en-US" sz="2800" b="1" dirty="0"/>
              <a:t> </a:t>
            </a:r>
            <a:r>
              <a:rPr lang="en-US" sz="2800" b="1" dirty="0" err="1"/>
              <a:t>thái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côn</a:t>
            </a:r>
            <a:r>
              <a:rPr lang="en-US" sz="2800" b="1" dirty="0"/>
              <a:t> </a:t>
            </a:r>
            <a:r>
              <a:rPr lang="en-US" sz="2800" b="1" dirty="0" err="1"/>
              <a:t>trùng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111125" y="0"/>
            <a:ext cx="8980488" cy="1143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3366FF"/>
                </a:solidFill>
              </a:rPr>
              <a:t>Bài 12 </a:t>
            </a:r>
            <a:r>
              <a:rPr lang="en-US" sz="2000" b="1">
                <a:solidFill>
                  <a:srgbClr val="3366FF"/>
                </a:solidFill>
              </a:rPr>
              <a:t>- </a:t>
            </a:r>
            <a:r>
              <a:rPr lang="en-US" altLang="en-US" sz="2000" b="1">
                <a:solidFill>
                  <a:srgbClr val="3366FF"/>
                </a:solidFill>
              </a:rPr>
              <a:t>Tiết</a:t>
            </a:r>
            <a:r>
              <a:rPr lang="en-US" sz="2000" b="1">
                <a:solidFill>
                  <a:srgbClr val="3366FF"/>
                </a:solidFill>
              </a:rPr>
              <a:t> </a:t>
            </a:r>
            <a:r>
              <a:rPr lang="en-US" altLang="en-US" sz="2000" b="1">
                <a:solidFill>
                  <a:srgbClr val="3366FF"/>
                </a:solidFill>
              </a:rPr>
              <a:t>12</a:t>
            </a:r>
            <a:r>
              <a:rPr lang="en-US" sz="2000" b="1">
                <a:solidFill>
                  <a:srgbClr val="3366FF"/>
                </a:solidFill>
              </a:rPr>
              <a:t>:</a:t>
            </a:r>
            <a:r>
              <a:rPr lang="en-US" altLang="en-US" sz="2000" b="1">
                <a:solidFill>
                  <a:srgbClr val="3366FF"/>
                </a:solidFill>
              </a:rPr>
              <a:t>   </a:t>
            </a:r>
            <a:r>
              <a:rPr lang="en-US" altLang="en-US" sz="3200" b="1">
                <a:solidFill>
                  <a:srgbClr val="0000FF"/>
                </a:solidFill>
              </a:rPr>
              <a:t>SÂU, BỆNH HẠI CÂY 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5" grpId="0"/>
      <p:bldP spid="20486" grpId="0"/>
      <p:bldP spid="20487" grpId="0" autoUpdateAnimBg="0"/>
      <p:bldP spid="20488" grpId="0"/>
      <p:bldP spid="20489" grpId="0"/>
      <p:bldP spid="2048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1490</Words>
  <Application>Microsoft Macintosh PowerPoint</Application>
  <PresentationFormat>On-screen Show (4:3)</PresentationFormat>
  <Paragraphs>169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 Unicode MS</vt:lpstr>
      <vt:lpstr>.VnTime</vt:lpstr>
      <vt:lpstr>Arial</vt:lpstr>
      <vt:lpstr>Calibri</vt:lpstr>
      <vt:lpstr>Times New Roman</vt:lpstr>
      <vt:lpstr>VNI-Times</vt:lpstr>
      <vt:lpstr>Office Theme</vt:lpstr>
      <vt:lpstr>PowerPoint Presentation</vt:lpstr>
      <vt:lpstr>`</vt:lpstr>
      <vt:lpstr>PowerPoint Presentation</vt:lpstr>
      <vt:lpstr>I.NHIỆM VỤ HỌC TẬP: Để thực hiện các mục tiêu trênGV giao nhiệm vụ cho học sinh theo nhóm  Nhóm 1: Tìm hiểu tác hại của sâu bệnh đối với năng suất và chất lượng sản phẩm trồng trọt. Nhóm 2: Tìm hiểu về đặc điểm của sâu hại cây trồng. Nhóm 3: Tìm hiểu về bệnh cây. Nhóm 4 :Tìm hiểu các dấu hiệu khị cây trồng bị sâu bệnh phá hoại.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MỤC TIÊU BÀI HỌC</dc:title>
  <dc:creator>LAN_HUONG</dc:creator>
  <cp:lastModifiedBy>Microsoft Office User</cp:lastModifiedBy>
  <cp:revision>81</cp:revision>
  <dcterms:created xsi:type="dcterms:W3CDTF">2015-10-29T14:51:25Z</dcterms:created>
  <dcterms:modified xsi:type="dcterms:W3CDTF">2021-11-07T15:33:38Z</dcterms:modified>
</cp:coreProperties>
</file>